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20" r:id="rId3"/>
    <p:sldMasterId id="2147483721" r:id="rId4"/>
    <p:sldMasterId id="2147483722" r:id="rId5"/>
    <p:sldMasterId id="2147483723" r:id="rId6"/>
    <p:sldMasterId id="2147483724" r:id="rId7"/>
    <p:sldMasterId id="214748372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y="6858000" cx="9144000"/>
  <p:notesSz cx="6858000" cy="8686800"/>
  <p:embeddedFontLst>
    <p:embeddedFont>
      <p:font typeface="Jacques Francois Shadow"/>
      <p:regular r:id="rId34"/>
    </p:embeddedFont>
    <p:embeddedFont>
      <p:font typeface="EB Garamond SemiBold"/>
      <p:regular r:id="rId35"/>
      <p:bold r:id="rId36"/>
      <p:italic r:id="rId37"/>
      <p:boldItalic r:id="rId38"/>
    </p:embeddedFont>
    <p:embeddedFont>
      <p:font typeface="EB Garamond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bold.fntdata"/><Relationship Id="rId20" Type="http://schemas.openxmlformats.org/officeDocument/2006/relationships/slide" Target="slides/slide11.xml"/><Relationship Id="rId42" Type="http://schemas.openxmlformats.org/officeDocument/2006/relationships/font" Target="fonts/EBGaramond-boldItalic.fntdata"/><Relationship Id="rId41" Type="http://schemas.openxmlformats.org/officeDocument/2006/relationships/font" Target="fonts/EBGaramond-italic.fntdata"/><Relationship Id="rId22" Type="http://schemas.openxmlformats.org/officeDocument/2006/relationships/slide" Target="slides/slide13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2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5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4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font" Target="fonts/EBGaramondSemiBold-regular.fntdata"/><Relationship Id="rId12" Type="http://schemas.openxmlformats.org/officeDocument/2006/relationships/slide" Target="slides/slide3.xml"/><Relationship Id="rId34" Type="http://schemas.openxmlformats.org/officeDocument/2006/relationships/font" Target="fonts/JacquesFrancoisShadow-regular.fntdata"/><Relationship Id="rId15" Type="http://schemas.openxmlformats.org/officeDocument/2006/relationships/slide" Target="slides/slide6.xml"/><Relationship Id="rId37" Type="http://schemas.openxmlformats.org/officeDocument/2006/relationships/font" Target="fonts/EBGaramondSemiBold-italic.fntdata"/><Relationship Id="rId14" Type="http://schemas.openxmlformats.org/officeDocument/2006/relationships/slide" Target="slides/slide5.xml"/><Relationship Id="rId36" Type="http://schemas.openxmlformats.org/officeDocument/2006/relationships/font" Target="fonts/EBGaramondSemiBold-bold.fntdata"/><Relationship Id="rId17" Type="http://schemas.openxmlformats.org/officeDocument/2006/relationships/slide" Target="slides/slide8.xml"/><Relationship Id="rId39" Type="http://schemas.openxmlformats.org/officeDocument/2006/relationships/font" Target="fonts/EBGaramond-regular.fntdata"/><Relationship Id="rId16" Type="http://schemas.openxmlformats.org/officeDocument/2006/relationships/slide" Target="slides/slide7.xml"/><Relationship Id="rId38" Type="http://schemas.openxmlformats.org/officeDocument/2006/relationships/font" Target="fonts/EBGaramondSemiBold-bold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:notes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75" spcFirstLastPara="1" rIns="1907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1:notes"/>
          <p:cNvSpPr/>
          <p:nvPr/>
        </p:nvSpPr>
        <p:spPr>
          <a:xfrm>
            <a:off x="1190520" y="835200"/>
            <a:ext cx="4476240" cy="300636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:notes"/>
          <p:cNvSpPr txBox="1"/>
          <p:nvPr>
            <p:ph idx="1" type="body"/>
          </p:nvPr>
        </p:nvSpPr>
        <p:spPr>
          <a:xfrm>
            <a:off x="1062000" y="4132440"/>
            <a:ext cx="4735080" cy="3333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:notes"/>
          <p:cNvSpPr/>
          <p:nvPr>
            <p:ph idx="2" type="sldImg"/>
          </p:nvPr>
        </p:nvSpPr>
        <p:spPr>
          <a:xfrm>
            <a:off x="1265400" y="657360"/>
            <a:ext cx="4327200" cy="32443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:notes"/>
          <p:cNvSpPr/>
          <p:nvPr>
            <p:ph idx="2" type="sldImg"/>
          </p:nvPr>
        </p:nvSpPr>
        <p:spPr>
          <a:xfrm>
            <a:off x="1265400" y="657360"/>
            <a:ext cx="4327200" cy="32443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2:notes"/>
          <p:cNvSpPr txBox="1"/>
          <p:nvPr>
            <p:ph idx="1"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:notes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75" spcFirstLastPara="1" rIns="1907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:notes"/>
          <p:cNvSpPr/>
          <p:nvPr>
            <p:ph idx="2" type="sldImg"/>
          </p:nvPr>
        </p:nvSpPr>
        <p:spPr>
          <a:xfrm>
            <a:off x="1265400" y="657360"/>
            <a:ext cx="4327200" cy="32443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p3:notes"/>
          <p:cNvSpPr txBox="1"/>
          <p:nvPr>
            <p:ph idx="1"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:notes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75" spcFirstLastPara="1" rIns="190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f233070f2_0_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4f233070f2_0_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4f233070f2_0_8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f233070f2_0_13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f233070f2_0_1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4f233070f2_0_13:notes"/>
          <p:cNvSpPr txBox="1"/>
          <p:nvPr>
            <p:ph idx="12" type="sldNum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idx="1"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idx="1"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2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3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4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4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 txBox="1"/>
          <p:nvPr>
            <p:ph idx="1"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7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7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8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8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9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9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9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0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1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1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2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5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5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6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6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7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7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7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8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9"/>
          <p:cNvSpPr txBox="1"/>
          <p:nvPr>
            <p:ph idx="1"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0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0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0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1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1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2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2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3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3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3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4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4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4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5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5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5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5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8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68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9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69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0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70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70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1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2"/>
          <p:cNvSpPr txBox="1"/>
          <p:nvPr>
            <p:ph idx="1"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3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7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73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73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4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74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7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74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5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7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7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75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6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76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76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7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77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77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77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77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8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78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78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78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78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78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78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0"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040" y="0"/>
            <a:ext cx="911808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0"/>
          <p:cNvSpPr txBox="1"/>
          <p:nvPr>
            <p:ph idx="10" type="dt"/>
          </p:nvPr>
        </p:nvSpPr>
        <p:spPr>
          <a:xfrm>
            <a:off x="6523560" y="5870520"/>
            <a:ext cx="1211760" cy="3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40"/>
          <p:cNvSpPr txBox="1"/>
          <p:nvPr>
            <p:ph idx="11" type="ftr"/>
          </p:nvPr>
        </p:nvSpPr>
        <p:spPr>
          <a:xfrm>
            <a:off x="457200" y="5870520"/>
            <a:ext cx="5990040" cy="3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5" name="Google Shape;175;p40"/>
          <p:cNvSpPr txBox="1"/>
          <p:nvPr>
            <p:ph idx="12" type="sldNum"/>
          </p:nvPr>
        </p:nvSpPr>
        <p:spPr>
          <a:xfrm>
            <a:off x="7812000" y="5870520"/>
            <a:ext cx="417240" cy="3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4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7" name="Google Shape;177;p4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3"/>
          <p:cNvSpPr txBox="1"/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"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spcFirstLastPara="1" rIns="92150" wrap="square" tIns="460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9" name="Google Shape;229;p53"/>
          <p:cNvSpPr txBox="1"/>
          <p:nvPr>
            <p:ph idx="10"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0" name="Google Shape;230;p53"/>
          <p:cNvSpPr txBox="1"/>
          <p:nvPr>
            <p:ph idx="11"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1" name="Google Shape;231;p53"/>
          <p:cNvSpPr txBox="1"/>
          <p:nvPr>
            <p:ph idx="12"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6"/>
          <p:cNvSpPr txBox="1"/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2" name="Google Shape;282;p66"/>
          <p:cNvSpPr txBox="1"/>
          <p:nvPr>
            <p:ph idx="1"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3" name="Google Shape;283;p66"/>
          <p:cNvSpPr txBox="1"/>
          <p:nvPr>
            <p:ph idx="10"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4" name="Google Shape;284;p66"/>
          <p:cNvSpPr txBox="1"/>
          <p:nvPr>
            <p:ph idx="11"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5" name="Google Shape;285;p66"/>
          <p:cNvSpPr txBox="1"/>
          <p:nvPr>
            <p:ph idx="12"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3RUVD6tOGAJf4Ldzs8GXryhPqsrPlWYr/view" TargetMode="External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0360" y="44640"/>
            <a:ext cx="152352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000" y="66600"/>
            <a:ext cx="2699280" cy="144792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79"/>
          <p:cNvSpPr/>
          <p:nvPr/>
        </p:nvSpPr>
        <p:spPr>
          <a:xfrm>
            <a:off x="0" y="6595920"/>
            <a:ext cx="9143640" cy="261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79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79"/>
          <p:cNvSpPr/>
          <p:nvPr/>
        </p:nvSpPr>
        <p:spPr>
          <a:xfrm>
            <a:off x="4538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79"/>
          <p:cNvSpPr/>
          <p:nvPr/>
        </p:nvSpPr>
        <p:spPr>
          <a:xfrm>
            <a:off x="5754600" y="1300680"/>
            <a:ext cx="4054680" cy="415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de Divulgação da Astronomia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Observatório Dietrich Schiel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9"/>
          <p:cNvSpPr/>
          <p:nvPr/>
        </p:nvSpPr>
        <p:spPr>
          <a:xfrm>
            <a:off x="4572000" y="5316480"/>
            <a:ext cx="4054680" cy="14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Leonardo Kenzo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CDCC/USP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Observatório Dietrich Schiel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9"/>
          <p:cNvSpPr/>
          <p:nvPr/>
        </p:nvSpPr>
        <p:spPr>
          <a:xfrm>
            <a:off x="1037520" y="2816640"/>
            <a:ext cx="804636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5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SOL: O NOSSO ASTRO REI </a:t>
            </a:r>
            <a:endParaRPr b="0" i="0" sz="4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88"/>
          <p:cNvPicPr preferRelativeResize="0"/>
          <p:nvPr/>
        </p:nvPicPr>
        <p:blipFill rotWithShape="1">
          <a:blip r:embed="rId3">
            <a:alphaModFix/>
          </a:blip>
          <a:srcRect b="489" l="0" r="0" t="49886"/>
          <a:stretch/>
        </p:blipFill>
        <p:spPr>
          <a:xfrm>
            <a:off x="0" y="0"/>
            <a:ext cx="9143640" cy="688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89"/>
          <p:cNvPicPr preferRelativeResize="0"/>
          <p:nvPr/>
        </p:nvPicPr>
        <p:blipFill rotWithShape="1">
          <a:blip r:embed="rId3">
            <a:alphaModFix/>
          </a:blip>
          <a:srcRect b="52196" l="0" r="0" t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0"/>
          <p:cNvSpPr txBox="1"/>
          <p:nvPr/>
        </p:nvSpPr>
        <p:spPr>
          <a:xfrm>
            <a:off x="714240" y="135288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2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Sol e outras estrelas</a:t>
            </a:r>
            <a:endParaRPr b="0" sz="7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0"/>
          <p:cNvSpPr/>
          <p:nvPr/>
        </p:nvSpPr>
        <p:spPr>
          <a:xfrm>
            <a:off x="0" y="6357960"/>
            <a:ext cx="7357680" cy="27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 strike="noStrike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Crédito: Jon S. disponível em http://www.youtube.com/watch?v=c8CgDGhYKe8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4000" y="3141000"/>
            <a:ext cx="1799640" cy="179964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1"/>
          <p:cNvSpPr txBox="1"/>
          <p:nvPr/>
        </p:nvSpPr>
        <p:spPr>
          <a:xfrm>
            <a:off x="642960" y="271476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6000" strike="noStrike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Atmosfera Solar</a:t>
            </a:r>
            <a:endParaRPr b="0" sz="6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2"/>
          <p:cNvSpPr txBox="1"/>
          <p:nvPr/>
        </p:nvSpPr>
        <p:spPr>
          <a:xfrm>
            <a:off x="395640" y="548640"/>
            <a:ext cx="8463960" cy="5976360"/>
          </a:xfrm>
          <a:prstGeom prst="rect">
            <a:avLst/>
          </a:prstGeom>
          <a:solidFill>
            <a:srgbClr val="53503F">
              <a:alpha val="28627"/>
            </a:srgbClr>
          </a:solidFill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-431279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Noto Sans Symbols"/>
              <a:buChar char="❖"/>
            </a:pPr>
            <a:r>
              <a:rPr b="0" lang="pt-BR" sz="4000" strike="noStrike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lang="pt-BR" sz="4000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superfície do Sol é chamada de fotosfera;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  <a:p>
            <a:pPr indent="-431280" lvl="0" marL="457200" marR="0" rtl="0" algn="just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  <a:p>
            <a:pPr indent="-431279" lvl="0" marL="457200" marR="0" rtl="0" algn="just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Noto Sans Symbols"/>
              <a:buChar char="❖"/>
            </a:pPr>
            <a:r>
              <a:rPr b="0" lang="pt-BR" sz="4000" strike="noStrike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lang="pt-BR" sz="4000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Ao redor da fotosfera, há duas camadas de gás: 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  <a:p>
            <a:pPr indent="-279359" lvl="1" marL="457200" marR="0" rtl="0" algn="just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urier New"/>
              <a:buChar char="o"/>
            </a:pPr>
            <a:r>
              <a:rPr b="0" i="0" lang="pt-BR" sz="4000" u="none" cap="none" strike="noStrike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uma é a  cromosfera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9359" lvl="1" marL="457200" marR="0" rtl="0" algn="just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DACFB4"/>
              </a:buClr>
              <a:buSzPts val="4000"/>
              <a:buFont typeface="Courier New"/>
              <a:buChar char="o"/>
            </a:pPr>
            <a:r>
              <a:rPr b="1" i="0" lang="pt-BR" sz="4000" u="none" cap="none" strike="noStrike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pt-BR" sz="4000" u="none" cap="none" strike="noStrike">
                <a:solidFill>
                  <a:srgbClr val="DACFB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outra é coroa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31280" lvl="0" marL="457200" marR="0" rtl="0" algn="just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92"/>
          <p:cNvSpPr/>
          <p:nvPr/>
        </p:nvSpPr>
        <p:spPr>
          <a:xfrm>
            <a:off x="-252360" y="980640"/>
            <a:ext cx="5544360" cy="107964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12000">
                <a:srgbClr val="FFFFFF">
                  <a:alpha val="88627"/>
                </a:srgbClr>
              </a:gs>
              <a:gs pos="70000">
                <a:srgbClr val="FFC000">
                  <a:alpha val="51764"/>
                </a:srgbClr>
              </a:gs>
              <a:gs pos="100000">
                <a:srgbClr val="000000">
                  <a:alpha val="1294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6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92"/>
          <p:cNvPicPr preferRelativeResize="0"/>
          <p:nvPr/>
        </p:nvPicPr>
        <p:blipFill rotWithShape="1">
          <a:blip r:embed="rId3">
            <a:alphaModFix/>
          </a:blip>
          <a:srcRect b="5025" l="2946" r="5891" t="2513"/>
          <a:stretch/>
        </p:blipFill>
        <p:spPr>
          <a:xfrm>
            <a:off x="6660360" y="3921120"/>
            <a:ext cx="2160000" cy="256752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92"/>
          <p:cNvSpPr/>
          <p:nvPr/>
        </p:nvSpPr>
        <p:spPr>
          <a:xfrm>
            <a:off x="410760" y="6536520"/>
            <a:ext cx="3503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200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http://www.shutterstock.com/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93"/>
          <p:cNvPicPr preferRelativeResize="0"/>
          <p:nvPr/>
        </p:nvPicPr>
        <p:blipFill rotWithShape="1">
          <a:blip r:embed="rId3">
            <a:alphaModFix/>
          </a:blip>
          <a:srcRect b="4923" l="3318" r="11851" t="1406"/>
          <a:stretch/>
        </p:blipFill>
        <p:spPr>
          <a:xfrm>
            <a:off x="-36360" y="-13320"/>
            <a:ext cx="9172440" cy="682632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93"/>
          <p:cNvSpPr txBox="1"/>
          <p:nvPr/>
        </p:nvSpPr>
        <p:spPr>
          <a:xfrm>
            <a:off x="714240" y="712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4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fotosfera</a:t>
            </a:r>
            <a:endParaRPr b="0" sz="5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93"/>
          <p:cNvSpPr/>
          <p:nvPr/>
        </p:nvSpPr>
        <p:spPr>
          <a:xfrm>
            <a:off x="135000" y="6367320"/>
            <a:ext cx="4087440" cy="27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 strike="noStrike">
                <a:solidFill>
                  <a:srgbClr val="D096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http://blueridgeblog.blogs.com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0200"/>
            <a:ext cx="9357840" cy="701784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94"/>
          <p:cNvSpPr txBox="1"/>
          <p:nvPr/>
        </p:nvSpPr>
        <p:spPr>
          <a:xfrm>
            <a:off x="714240" y="12564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4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cromosfera</a:t>
            </a:r>
            <a:endParaRPr b="0" sz="5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95"/>
          <p:cNvPicPr preferRelativeResize="0"/>
          <p:nvPr/>
        </p:nvPicPr>
        <p:blipFill rotWithShape="1">
          <a:blip r:embed="rId3">
            <a:alphaModFix/>
          </a:blip>
          <a:srcRect b="0" l="5291" r="5668" t="0"/>
          <a:stretch/>
        </p:blipFill>
        <p:spPr>
          <a:xfrm>
            <a:off x="3600" y="-27360"/>
            <a:ext cx="91591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95"/>
          <p:cNvSpPr txBox="1"/>
          <p:nvPr/>
        </p:nvSpPr>
        <p:spPr>
          <a:xfrm>
            <a:off x="714240" y="12564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4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coroa</a:t>
            </a:r>
            <a:endParaRPr b="0" sz="5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6"/>
          <p:cNvSpPr/>
          <p:nvPr/>
        </p:nvSpPr>
        <p:spPr>
          <a:xfrm>
            <a:off x="156600" y="6367320"/>
            <a:ext cx="3040920" cy="27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 strike="noStrike">
                <a:solidFill>
                  <a:srgbClr val="D096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www.cdcc.usp.br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96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Destino Final do Sol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97"/>
          <p:cNvPicPr preferRelativeResize="0"/>
          <p:nvPr/>
        </p:nvPicPr>
        <p:blipFill rotWithShape="1">
          <a:blip r:embed="rId3">
            <a:alphaModFix/>
          </a:blip>
          <a:srcRect b="5536" l="0" r="0" t="0"/>
          <a:stretch/>
        </p:blipFill>
        <p:spPr>
          <a:xfrm>
            <a:off x="0" y="-27360"/>
            <a:ext cx="9143640" cy="69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97"/>
          <p:cNvSpPr txBox="1"/>
          <p:nvPr/>
        </p:nvSpPr>
        <p:spPr>
          <a:xfrm>
            <a:off x="539640" y="515736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Sol como gigante vermelha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97"/>
          <p:cNvSpPr/>
          <p:nvPr/>
        </p:nvSpPr>
        <p:spPr>
          <a:xfrm>
            <a:off x="0" y="6536520"/>
            <a:ext cx="9143640" cy="27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 strike="noStrike">
                <a:solidFill>
                  <a:srgbClr val="FBD6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http://members.wolfram.com/jeffb/vistapro/rising_redgiant.jpg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0"/>
          <p:cNvSpPr txBox="1"/>
          <p:nvPr/>
        </p:nvSpPr>
        <p:spPr>
          <a:xfrm>
            <a:off x="1079280" y="1099080"/>
            <a:ext cx="6400440" cy="4848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-431279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EB Garamond SemiBold"/>
              <a:buChar char="-"/>
            </a:pPr>
            <a:r>
              <a:rPr b="0" i="0" lang="pt-BR" sz="3200" u="none" cap="none" strike="noStrike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Vida do Sol.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31279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EB Garamond SemiBold"/>
              <a:buChar char="-"/>
            </a:pPr>
            <a:r>
              <a:rPr b="0" i="0" lang="pt-BR" sz="3200" u="none" cap="none" strike="noStrike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Sistema Solar.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31279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EB Garamond SemiBold"/>
              <a:buChar char="-"/>
            </a:pPr>
            <a:r>
              <a:rPr b="0" i="0" lang="pt-BR" sz="3200" u="none" cap="none" strike="noStrike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Atmosfera Solar.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31279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EB Garamond SemiBold"/>
              <a:buChar char="-"/>
            </a:pPr>
            <a:r>
              <a:rPr b="0" i="0" lang="pt-BR" sz="3200" u="none" cap="none" strike="noStrike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Consequências do Sol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31279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EB Garamond SemiBold"/>
              <a:buChar char="-"/>
            </a:pPr>
            <a:r>
              <a:rPr b="0" i="0" lang="pt-BR" sz="3200" u="none" cap="none" strike="noStrike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Destino final do Sol.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8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98" title="Red Giant Su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" y="0"/>
            <a:ext cx="914398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9"/>
          <p:cNvSpPr txBox="1"/>
          <p:nvPr/>
        </p:nvSpPr>
        <p:spPr>
          <a:xfrm>
            <a:off x="576000" y="15336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4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Nebulosa Olho de gato</a:t>
            </a:r>
            <a:endParaRPr b="0" sz="48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880" y="1125720"/>
            <a:ext cx="6693120" cy="535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6640"/>
            <a:ext cx="9190800" cy="60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00"/>
          <p:cNvSpPr txBox="1"/>
          <p:nvPr/>
        </p:nvSpPr>
        <p:spPr>
          <a:xfrm>
            <a:off x="714240" y="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Tamanho de uma anã branca</a:t>
            </a:r>
            <a:endParaRPr b="0" sz="4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0"/>
          <p:cNvSpPr/>
          <p:nvPr/>
        </p:nvSpPr>
        <p:spPr>
          <a:xfrm>
            <a:off x="500400" y="6536520"/>
            <a:ext cx="68623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200" strike="noStrike">
                <a:solidFill>
                  <a:srgbClr val="00997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</a:t>
            </a:r>
            <a:r>
              <a:rPr b="0" lang="pt-BR" sz="1200" strike="noStrike">
                <a:solidFill>
                  <a:srgbClr val="009973"/>
                </a:solidFill>
                <a:latin typeface="Arial"/>
                <a:ea typeface="Arial"/>
                <a:cs typeface="Arial"/>
                <a:sym typeface="Arial"/>
              </a:rPr>
              <a:t>http://ircamera.as.arizona.edu/NatSci102/NatSci102/lectures/starevolution.htm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0"/>
          <p:cNvSpPr/>
          <p:nvPr/>
        </p:nvSpPr>
        <p:spPr>
          <a:xfrm>
            <a:off x="4644000" y="1196640"/>
            <a:ext cx="4499640" cy="5184360"/>
          </a:xfrm>
          <a:prstGeom prst="rect">
            <a:avLst/>
          </a:prstGeom>
          <a:solidFill>
            <a:schemeClr val="dk1"/>
          </a:solidFill>
          <a:ln cap="flat" cmpd="sng" w="126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480" y="836640"/>
            <a:ext cx="9190800" cy="60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01"/>
          <p:cNvSpPr txBox="1"/>
          <p:nvPr/>
        </p:nvSpPr>
        <p:spPr>
          <a:xfrm>
            <a:off x="714240" y="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Tamanho de uma anã branca</a:t>
            </a:r>
            <a:endParaRPr b="0" sz="4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01"/>
          <p:cNvSpPr/>
          <p:nvPr/>
        </p:nvSpPr>
        <p:spPr>
          <a:xfrm>
            <a:off x="500400" y="6536520"/>
            <a:ext cx="68623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200" strike="noStrike">
                <a:solidFill>
                  <a:srgbClr val="00997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</a:t>
            </a:r>
            <a:r>
              <a:rPr b="0" lang="pt-BR" sz="1200" strike="noStrike">
                <a:solidFill>
                  <a:srgbClr val="009973"/>
                </a:solidFill>
                <a:latin typeface="Arial"/>
                <a:ea typeface="Arial"/>
                <a:cs typeface="Arial"/>
                <a:sym typeface="Arial"/>
              </a:rPr>
              <a:t>http://ircamera.as.arizona.edu/NatSci102/NatSci102/lectures/starevolution.htm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2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120" y="2448000"/>
            <a:ext cx="8237880" cy="27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1"/>
          <p:cNvGrpSpPr/>
          <p:nvPr/>
        </p:nvGrpSpPr>
        <p:grpSpPr>
          <a:xfrm>
            <a:off x="3255432" y="3573047"/>
            <a:ext cx="3368256" cy="3302907"/>
            <a:chOff x="3255432" y="3573047"/>
            <a:chExt cx="3368256" cy="3302907"/>
          </a:xfrm>
        </p:grpSpPr>
        <p:grpSp>
          <p:nvGrpSpPr>
            <p:cNvPr id="360" name="Google Shape;360;p81"/>
            <p:cNvGrpSpPr/>
            <p:nvPr/>
          </p:nvGrpSpPr>
          <p:grpSpPr>
            <a:xfrm>
              <a:off x="3255432" y="3573047"/>
              <a:ext cx="3368256" cy="3302907"/>
              <a:chOff x="3255432" y="3573047"/>
              <a:chExt cx="3368256" cy="3302907"/>
            </a:xfrm>
          </p:grpSpPr>
          <p:grpSp>
            <p:nvGrpSpPr>
              <p:cNvPr id="361" name="Google Shape;361;p81"/>
              <p:cNvGrpSpPr/>
              <p:nvPr/>
            </p:nvGrpSpPr>
            <p:grpSpPr>
              <a:xfrm>
                <a:off x="3255432" y="3573047"/>
                <a:ext cx="3368256" cy="3302907"/>
                <a:chOff x="3255432" y="3573047"/>
                <a:chExt cx="3368256" cy="3302907"/>
              </a:xfrm>
            </p:grpSpPr>
            <p:sp>
              <p:nvSpPr>
                <p:cNvPr id="362" name="Google Shape;362;p81"/>
                <p:cNvSpPr/>
                <p:nvPr/>
              </p:nvSpPr>
              <p:spPr>
                <a:xfrm rot="-9552600">
                  <a:off x="3618360" y="3959640"/>
                  <a:ext cx="2642400" cy="2529720"/>
                </a:xfrm>
                <a:prstGeom prst="cloud">
                  <a:avLst/>
                </a:prstGeom>
                <a:gradFill>
                  <a:gsLst>
                    <a:gs pos="0">
                      <a:srgbClr val="000000">
                        <a:alpha val="17647"/>
                      </a:srgbClr>
                    </a:gs>
                    <a:gs pos="4000">
                      <a:srgbClr val="000000">
                        <a:alpha val="17647"/>
                      </a:srgbClr>
                    </a:gs>
                    <a:gs pos="13000">
                      <a:srgbClr val="000000">
                        <a:alpha val="0"/>
                      </a:srgbClr>
                    </a:gs>
                    <a:gs pos="51000">
                      <a:srgbClr val="C00000">
                        <a:alpha val="83921"/>
                      </a:srgbClr>
                    </a:gs>
                    <a:gs pos="100000">
                      <a:srgbClr val="000000">
                        <a:alpha val="12941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" name="Google Shape;363;p81"/>
                <p:cNvSpPr/>
                <p:nvPr/>
              </p:nvSpPr>
              <p:spPr>
                <a:xfrm rot="8907000">
                  <a:off x="3776040" y="4376520"/>
                  <a:ext cx="2192760" cy="1714680"/>
                </a:xfrm>
                <a:prstGeom prst="cloud">
                  <a:avLst/>
                </a:prstGeom>
                <a:gradFill>
                  <a:gsLst>
                    <a:gs pos="0">
                      <a:srgbClr val="00CC99">
                        <a:alpha val="56862"/>
                      </a:srgbClr>
                    </a:gs>
                    <a:gs pos="31000">
                      <a:srgbClr val="00CC99">
                        <a:alpha val="56862"/>
                      </a:srgbClr>
                    </a:gs>
                    <a:gs pos="54000">
                      <a:srgbClr val="FFC000"/>
                    </a:gs>
                    <a:gs pos="94000">
                      <a:srgbClr val="000000">
                        <a:alpha val="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64" name="Google Shape;364;p81"/>
              <p:cNvSpPr/>
              <p:nvPr/>
            </p:nvSpPr>
            <p:spPr>
              <a:xfrm rot="1247400">
                <a:off x="4786920" y="5078160"/>
                <a:ext cx="255960" cy="268560"/>
              </a:xfrm>
              <a:prstGeom prst="ellipse">
                <a:avLst/>
              </a:prstGeom>
              <a:gradFill>
                <a:gsLst>
                  <a:gs pos="0">
                    <a:srgbClr val="7030A0"/>
                  </a:gs>
                  <a:gs pos="12000">
                    <a:srgbClr val="7030A0"/>
                  </a:gs>
                  <a:gs pos="72000">
                    <a:srgbClr val="B5B5B5">
                      <a:alpha val="0"/>
                    </a:srgbClr>
                  </a:gs>
                  <a:gs pos="89000">
                    <a:srgbClr val="000000">
                      <a:alpha val="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5" name="Google Shape;365;p81"/>
            <p:cNvSpPr/>
            <p:nvPr/>
          </p:nvSpPr>
          <p:spPr>
            <a:xfrm rot="1247400">
              <a:off x="4853880" y="5144040"/>
              <a:ext cx="125640" cy="12636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27000">
                  <a:schemeClr val="lt1"/>
                </a:gs>
                <a:gs pos="75000">
                  <a:srgbClr val="7030A0">
                    <a:alpha val="80784"/>
                  </a:srgbClr>
                </a:gs>
                <a:gs pos="100000">
                  <a:srgbClr val="7030A0">
                    <a:alpha val="8078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81"/>
          <p:cNvSpPr/>
          <p:nvPr/>
        </p:nvSpPr>
        <p:spPr>
          <a:xfrm rot="4642800">
            <a:off x="196560" y="918000"/>
            <a:ext cx="2448000" cy="2664000"/>
          </a:xfrm>
          <a:prstGeom prst="cloud">
            <a:avLst/>
          </a:prstGeom>
          <a:gradFill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81"/>
          <p:cNvSpPr/>
          <p:nvPr/>
        </p:nvSpPr>
        <p:spPr>
          <a:xfrm>
            <a:off x="5975640" y="3573000"/>
            <a:ext cx="3240000" cy="324000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70000">
                <a:srgbClr val="FFC000">
                  <a:alpha val="0"/>
                </a:srgbClr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81"/>
          <p:cNvSpPr/>
          <p:nvPr/>
        </p:nvSpPr>
        <p:spPr>
          <a:xfrm>
            <a:off x="6516360" y="6536520"/>
            <a:ext cx="259200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Imagens fora de escala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81"/>
          <p:cNvGrpSpPr/>
          <p:nvPr/>
        </p:nvGrpSpPr>
        <p:grpSpPr>
          <a:xfrm>
            <a:off x="5113440" y="2026440"/>
            <a:ext cx="466200" cy="466200"/>
            <a:chOff x="5113440" y="2026440"/>
            <a:chExt cx="466200" cy="466200"/>
          </a:xfrm>
        </p:grpSpPr>
        <p:sp>
          <p:nvSpPr>
            <p:cNvPr id="370" name="Google Shape;370;p81"/>
            <p:cNvSpPr/>
            <p:nvPr/>
          </p:nvSpPr>
          <p:spPr>
            <a:xfrm>
              <a:off x="5245560" y="2185560"/>
              <a:ext cx="155160" cy="15516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67000">
                  <a:schemeClr val="lt1"/>
                </a:gs>
                <a:gs pos="100000">
                  <a:schemeClr val="dk1"/>
                </a:gs>
              </a:gsLst>
              <a:lin ang="0" scaled="0"/>
            </a:gradFill>
            <a:ln cap="flat" cmpd="sng" w="126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1"/>
            <p:cNvSpPr/>
            <p:nvPr/>
          </p:nvSpPr>
          <p:spPr>
            <a:xfrm>
              <a:off x="5113440" y="2026440"/>
              <a:ext cx="466200" cy="4662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23000">
                  <a:schemeClr val="lt1"/>
                </a:gs>
                <a:gs pos="33000">
                  <a:srgbClr val="FFC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 cap="flat" cmpd="sng" w="126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81"/>
          <p:cNvSpPr/>
          <p:nvPr/>
        </p:nvSpPr>
        <p:spPr>
          <a:xfrm>
            <a:off x="4644000" y="2874600"/>
            <a:ext cx="158364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C2FF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Sequência Principal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81"/>
          <p:cNvSpPr/>
          <p:nvPr/>
        </p:nvSpPr>
        <p:spPr>
          <a:xfrm>
            <a:off x="6804360" y="5940720"/>
            <a:ext cx="158364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C2FF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Gigante Vermelha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81"/>
          <p:cNvSpPr/>
          <p:nvPr/>
        </p:nvSpPr>
        <p:spPr>
          <a:xfrm>
            <a:off x="2303280" y="5949360"/>
            <a:ext cx="158364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C2FF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Anã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C2FF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1"/>
          <p:cNvSpPr/>
          <p:nvPr/>
        </p:nvSpPr>
        <p:spPr>
          <a:xfrm>
            <a:off x="107640" y="44640"/>
            <a:ext cx="903600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Evolução de 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estrelas de pouca massa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81"/>
          <p:cNvSpPr/>
          <p:nvPr/>
        </p:nvSpPr>
        <p:spPr>
          <a:xfrm>
            <a:off x="646920" y="2853000"/>
            <a:ext cx="158364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C2FF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Nuvem interestelar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81"/>
          <p:cNvSpPr/>
          <p:nvPr/>
        </p:nvSpPr>
        <p:spPr>
          <a:xfrm>
            <a:off x="35640" y="6571080"/>
            <a:ext cx="4643640" cy="2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00" u="none" cap="none" strike="noStrike">
                <a:solidFill>
                  <a:srgbClr val="00CC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:  André Luiz da Silva/CDA/CDCC/USP</a:t>
            </a:r>
            <a:endParaRPr b="0" i="0" sz="1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81"/>
          <p:cNvGrpSpPr/>
          <p:nvPr/>
        </p:nvGrpSpPr>
        <p:grpSpPr>
          <a:xfrm>
            <a:off x="6732360" y="1530360"/>
            <a:ext cx="1439640" cy="1440000"/>
            <a:chOff x="6732360" y="1530360"/>
            <a:chExt cx="1439640" cy="1440000"/>
          </a:xfrm>
        </p:grpSpPr>
        <p:sp>
          <p:nvSpPr>
            <p:cNvPr id="379" name="Google Shape;379;p81"/>
            <p:cNvSpPr/>
            <p:nvPr/>
          </p:nvSpPr>
          <p:spPr>
            <a:xfrm>
              <a:off x="7155000" y="1962720"/>
              <a:ext cx="575640" cy="57564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72000">
                  <a:schemeClr val="lt1"/>
                </a:gs>
                <a:gs pos="100000">
                  <a:schemeClr val="dk1"/>
                </a:gs>
              </a:gsLst>
              <a:lin ang="0" scaled="0"/>
            </a:gradFill>
            <a:ln cap="flat" cmpd="sng" w="126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1"/>
            <p:cNvSpPr/>
            <p:nvPr/>
          </p:nvSpPr>
          <p:spPr>
            <a:xfrm>
              <a:off x="6827760" y="1671480"/>
              <a:ext cx="1222920" cy="1175760"/>
            </a:xfrm>
            <a:prstGeom prst="ellipse">
              <a:avLst/>
            </a:prstGeom>
            <a:gradFill>
              <a:gsLst>
                <a:gs pos="0">
                  <a:srgbClr val="FF0000">
                    <a:alpha val="56862"/>
                  </a:srgbClr>
                </a:gs>
                <a:gs pos="30000">
                  <a:srgbClr val="FF0000">
                    <a:alpha val="56862"/>
                  </a:srgbClr>
                </a:gs>
                <a:gs pos="100000">
                  <a:srgbClr val="000000">
                    <a:alpha val="38823"/>
                  </a:srgbClr>
                </a:gs>
              </a:gsLst>
              <a:lin ang="0" scaled="0"/>
            </a:gradFill>
            <a:ln cap="flat" cmpd="sng" w="126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1"/>
            <p:cNvSpPr/>
            <p:nvPr/>
          </p:nvSpPr>
          <p:spPr>
            <a:xfrm>
              <a:off x="6732360" y="1530360"/>
              <a:ext cx="1439640" cy="1440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30000">
                  <a:srgbClr val="EA8D04">
                    <a:alpha val="6588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2" name="Google Shape;382;p81"/>
          <p:cNvSpPr/>
          <p:nvPr/>
        </p:nvSpPr>
        <p:spPr>
          <a:xfrm>
            <a:off x="6660360" y="2853000"/>
            <a:ext cx="1583640" cy="30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C2FF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Subgigante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81"/>
          <p:cNvSpPr/>
          <p:nvPr/>
        </p:nvSpPr>
        <p:spPr>
          <a:xfrm>
            <a:off x="4212000" y="5949360"/>
            <a:ext cx="158364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C2FF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Nebulosa Planetária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81"/>
          <p:cNvSpPr/>
          <p:nvPr/>
        </p:nvSpPr>
        <p:spPr>
          <a:xfrm>
            <a:off x="574920" y="5970600"/>
            <a:ext cx="1583640" cy="30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C2FF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Anã Negra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81"/>
          <p:cNvGrpSpPr/>
          <p:nvPr/>
        </p:nvGrpSpPr>
        <p:grpSpPr>
          <a:xfrm>
            <a:off x="500040" y="4663793"/>
            <a:ext cx="1658880" cy="1215007"/>
            <a:chOff x="500040" y="4663793"/>
            <a:chExt cx="1658880" cy="1215007"/>
          </a:xfrm>
        </p:grpSpPr>
        <p:sp>
          <p:nvSpPr>
            <p:cNvPr id="386" name="Google Shape;386;p81"/>
            <p:cNvSpPr/>
            <p:nvPr/>
          </p:nvSpPr>
          <p:spPr>
            <a:xfrm rot="-4868400">
              <a:off x="930600" y="4829040"/>
              <a:ext cx="1072080" cy="861480"/>
            </a:xfrm>
            <a:prstGeom prst="flowChartDelay">
              <a:avLst/>
            </a:prstGeom>
            <a:solidFill>
              <a:srgbClr val="D5D5D5"/>
            </a:solidFill>
            <a:ln cap="flat" cmpd="sng" w="126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1"/>
            <p:cNvSpPr/>
            <p:nvPr/>
          </p:nvSpPr>
          <p:spPr>
            <a:xfrm rot="751800">
              <a:off x="1048680" y="5016960"/>
              <a:ext cx="826560" cy="394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2000" u="none" cap="none" strike="noStrike">
                  <a:solidFill>
                    <a:srgbClr val="808080"/>
                  </a:solidFill>
                  <a:latin typeface="Jacques Francois Shadow"/>
                  <a:ea typeface="Jacques Francois Shadow"/>
                  <a:cs typeface="Jacques Francois Shadow"/>
                  <a:sym typeface="Jacques Francois Shadow"/>
                </a:rPr>
                <a:t>R.I.P.</a:t>
              </a:r>
              <a:endParaRPr b="0" i="0" sz="2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81"/>
            <p:cNvSpPr/>
            <p:nvPr/>
          </p:nvSpPr>
          <p:spPr>
            <a:xfrm>
              <a:off x="1054440" y="5358600"/>
              <a:ext cx="246240" cy="39240"/>
            </a:xfrm>
            <a:custGeom>
              <a:rect b="b" l="l" r="r" t="t"/>
              <a:pathLst>
                <a:path extrusionOk="0" h="41967" w="289770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cap="flat" cmpd="sng" w="126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81"/>
            <p:cNvSpPr/>
            <p:nvPr/>
          </p:nvSpPr>
          <p:spPr>
            <a:xfrm rot="372000">
              <a:off x="1116000" y="5393160"/>
              <a:ext cx="105120" cy="69480"/>
            </a:xfrm>
            <a:custGeom>
              <a:rect b="b" l="l" r="r" t="t"/>
              <a:pathLst>
                <a:path extrusionOk="0" h="39239" w="135596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cap="flat" cmpd="sng" w="126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81"/>
            <p:cNvSpPr/>
            <p:nvPr/>
          </p:nvSpPr>
          <p:spPr>
            <a:xfrm>
              <a:off x="1668960" y="4987440"/>
              <a:ext cx="183600" cy="70920"/>
            </a:xfrm>
            <a:custGeom>
              <a:rect b="b" l="l" r="r" t="t"/>
              <a:pathLst>
                <a:path extrusionOk="0" h="41967" w="289770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cap="flat" cmpd="sng" w="126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81"/>
            <p:cNvSpPr/>
            <p:nvPr/>
          </p:nvSpPr>
          <p:spPr>
            <a:xfrm rot="-1113000">
              <a:off x="862200" y="5279760"/>
              <a:ext cx="165960" cy="297720"/>
            </a:xfrm>
            <a:custGeom>
              <a:rect b="b" l="l" r="r" t="t"/>
              <a:pathLst>
                <a:path extrusionOk="0" h="319314" w="19352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cap="flat" cmpd="sng" w="12600">
              <a:solidFill>
                <a:srgbClr val="3293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1"/>
            <p:cNvSpPr/>
            <p:nvPr/>
          </p:nvSpPr>
          <p:spPr>
            <a:xfrm>
              <a:off x="1681560" y="5491800"/>
              <a:ext cx="293040" cy="257400"/>
            </a:xfrm>
            <a:custGeom>
              <a:rect b="b" l="l" r="r" t="t"/>
              <a:pathLst>
                <a:path extrusionOk="0" h="273352" w="344759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cap="flat" cmpd="sng" w="12600">
              <a:solidFill>
                <a:srgbClr val="3293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81"/>
            <p:cNvSpPr/>
            <p:nvPr/>
          </p:nvSpPr>
          <p:spPr>
            <a:xfrm>
              <a:off x="500040" y="5517360"/>
              <a:ext cx="1658880" cy="361440"/>
            </a:xfrm>
            <a:custGeom>
              <a:rect b="b" l="l" r="r" t="t"/>
              <a:pathLst>
                <a:path extrusionOk="0" h="383812" w="1949251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>
              <a:gsLst>
                <a:gs pos="0">
                  <a:srgbClr val="F2F2F2"/>
                </a:gs>
                <a:gs pos="3000">
                  <a:srgbClr val="F2F2F2"/>
                </a:gs>
                <a:gs pos="55000">
                  <a:srgbClr val="640000"/>
                </a:gs>
                <a:gs pos="100000">
                  <a:srgbClr val="640000"/>
                </a:gs>
              </a:gsLst>
              <a:lin ang="2700000" scaled="0"/>
            </a:gradFill>
            <a:ln cap="flat" cmpd="sng" w="19075">
              <a:solidFill>
                <a:schemeClr val="dk1">
                  <a:alpha val="2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81"/>
          <p:cNvSpPr/>
          <p:nvPr/>
        </p:nvSpPr>
        <p:spPr>
          <a:xfrm>
            <a:off x="3132000" y="2853000"/>
            <a:ext cx="1583640" cy="30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C2FF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Protoestrela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1"/>
          <p:cNvSpPr/>
          <p:nvPr/>
        </p:nvSpPr>
        <p:spPr>
          <a:xfrm>
            <a:off x="2591280" y="2205000"/>
            <a:ext cx="575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cap="flat" cmpd="sng" w="82425">
            <a:solidFill>
              <a:srgbClr val="00CC99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396" name="Google Shape;396;p81"/>
          <p:cNvSpPr/>
          <p:nvPr/>
        </p:nvSpPr>
        <p:spPr>
          <a:xfrm>
            <a:off x="4319640" y="2247840"/>
            <a:ext cx="575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cap="flat" cmpd="sng" w="82425">
            <a:solidFill>
              <a:srgbClr val="00CC99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397" name="Google Shape;397;p81"/>
          <p:cNvSpPr/>
          <p:nvPr/>
        </p:nvSpPr>
        <p:spPr>
          <a:xfrm>
            <a:off x="6012000" y="2238120"/>
            <a:ext cx="575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cap="flat" cmpd="sng" w="82425">
            <a:solidFill>
              <a:srgbClr val="00CC99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398" name="Google Shape;398;p81"/>
          <p:cNvSpPr/>
          <p:nvPr/>
        </p:nvSpPr>
        <p:spPr>
          <a:xfrm rot="5400000">
            <a:off x="7236360" y="3723480"/>
            <a:ext cx="575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cap="flat" cmpd="sng" w="82425">
            <a:solidFill>
              <a:srgbClr val="00CC99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399" name="Google Shape;399;p81"/>
          <p:cNvSpPr/>
          <p:nvPr/>
        </p:nvSpPr>
        <p:spPr>
          <a:xfrm rot="10800000">
            <a:off x="6479640" y="5229360"/>
            <a:ext cx="575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cap="flat" cmpd="sng" w="82425">
            <a:solidFill>
              <a:srgbClr val="00CC99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400" name="Google Shape;400;p81"/>
          <p:cNvSpPr/>
          <p:nvPr/>
        </p:nvSpPr>
        <p:spPr>
          <a:xfrm rot="10800000">
            <a:off x="3959280" y="5229360"/>
            <a:ext cx="575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cap="flat" cmpd="sng" w="82425">
            <a:solidFill>
              <a:srgbClr val="00CC99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401" name="Google Shape;401;p81"/>
          <p:cNvSpPr/>
          <p:nvPr/>
        </p:nvSpPr>
        <p:spPr>
          <a:xfrm rot="10800000">
            <a:off x="2663280" y="5229360"/>
            <a:ext cx="575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cap="flat" cmpd="sng" w="82425">
            <a:solidFill>
              <a:srgbClr val="00CC99"/>
            </a:solidFill>
            <a:prstDash val="solid"/>
            <a:round/>
            <a:headEnd len="sm" w="sm" type="none"/>
            <a:tailEnd len="med" w="med" type="triangle"/>
          </a:ln>
        </p:spPr>
      </p:sp>
      <p:grpSp>
        <p:nvGrpSpPr>
          <p:cNvPr id="402" name="Google Shape;402;p81"/>
          <p:cNvGrpSpPr/>
          <p:nvPr/>
        </p:nvGrpSpPr>
        <p:grpSpPr>
          <a:xfrm>
            <a:off x="2592000" y="4797000"/>
            <a:ext cx="827640" cy="827640"/>
            <a:chOff x="2592000" y="4797000"/>
            <a:chExt cx="827640" cy="827640"/>
          </a:xfrm>
        </p:grpSpPr>
        <p:sp>
          <p:nvSpPr>
            <p:cNvPr id="403" name="Google Shape;403;p81"/>
            <p:cNvSpPr/>
            <p:nvPr/>
          </p:nvSpPr>
          <p:spPr>
            <a:xfrm>
              <a:off x="2592000" y="4797000"/>
              <a:ext cx="827640" cy="827640"/>
            </a:xfrm>
            <a:prstGeom prst="ellipse">
              <a:avLst/>
            </a:prstGeom>
            <a:gradFill>
              <a:gsLst>
                <a:gs pos="0">
                  <a:srgbClr val="3788FF"/>
                </a:gs>
                <a:gs pos="18000">
                  <a:srgbClr val="3788FF">
                    <a:alpha val="85882"/>
                  </a:srgbClr>
                </a:gs>
                <a:gs pos="79000">
                  <a:srgbClr val="3788FF">
                    <a:alpha val="0"/>
                  </a:srgbClr>
                </a:gs>
                <a:gs pos="100000">
                  <a:srgbClr val="3788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1"/>
            <p:cNvSpPr/>
            <p:nvPr/>
          </p:nvSpPr>
          <p:spPr>
            <a:xfrm>
              <a:off x="2945520" y="5146920"/>
              <a:ext cx="120240" cy="12024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48000">
                  <a:schemeClr val="lt1"/>
                </a:gs>
                <a:gs pos="97000">
                  <a:srgbClr val="7030A0">
                    <a:alpha val="27843"/>
                  </a:srgbClr>
                </a:gs>
                <a:gs pos="100000">
                  <a:srgbClr val="7030A0">
                    <a:alpha val="2784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81"/>
          <p:cNvGrpSpPr/>
          <p:nvPr/>
        </p:nvGrpSpPr>
        <p:grpSpPr>
          <a:xfrm>
            <a:off x="2654504" y="1217933"/>
            <a:ext cx="2243572" cy="2074614"/>
            <a:chOff x="2654504" y="1217933"/>
            <a:chExt cx="2243572" cy="2074614"/>
          </a:xfrm>
        </p:grpSpPr>
        <p:grpSp>
          <p:nvGrpSpPr>
            <p:cNvPr id="406" name="Google Shape;406;p81"/>
            <p:cNvGrpSpPr/>
            <p:nvPr/>
          </p:nvGrpSpPr>
          <p:grpSpPr>
            <a:xfrm>
              <a:off x="3012774" y="1546022"/>
              <a:ext cx="1499063" cy="1423198"/>
              <a:chOff x="3012774" y="1546022"/>
              <a:chExt cx="1499063" cy="1423198"/>
            </a:xfrm>
          </p:grpSpPr>
          <p:sp>
            <p:nvSpPr>
              <p:cNvPr id="407" name="Google Shape;407;p81"/>
              <p:cNvSpPr/>
              <p:nvPr/>
            </p:nvSpPr>
            <p:spPr>
              <a:xfrm rot="2864400">
                <a:off x="3348720" y="2041920"/>
                <a:ext cx="227160" cy="1008360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chemeClr val="lt1"/>
                  </a:gs>
                  <a:gs pos="34000">
                    <a:schemeClr val="lt1"/>
                  </a:gs>
                  <a:gs pos="51000">
                    <a:srgbClr val="FFFF00"/>
                  </a:gs>
                  <a:gs pos="77000">
                    <a:srgbClr val="EA8D04"/>
                  </a:gs>
                  <a:gs pos="96000">
                    <a:srgbClr val="C00000">
                      <a:alpha val="44705"/>
                    </a:srgbClr>
                  </a:gs>
                  <a:gs pos="100000">
                    <a:srgbClr val="C00000">
                      <a:alpha val="44705"/>
                    </a:srgbClr>
                  </a:gs>
                </a:gsLst>
                <a:lin ang="672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08" name="Google Shape;408;p81"/>
              <p:cNvGrpSpPr/>
              <p:nvPr/>
            </p:nvGrpSpPr>
            <p:grpSpPr>
              <a:xfrm>
                <a:off x="3341534" y="1546022"/>
                <a:ext cx="1170303" cy="1168332"/>
                <a:chOff x="3341534" y="1546022"/>
                <a:chExt cx="1170303" cy="1168332"/>
              </a:xfrm>
            </p:grpSpPr>
            <p:sp>
              <p:nvSpPr>
                <p:cNvPr id="409" name="Google Shape;409;p81"/>
                <p:cNvSpPr/>
                <p:nvPr/>
              </p:nvSpPr>
              <p:spPr>
                <a:xfrm rot="2891400">
                  <a:off x="3312360" y="2133720"/>
                  <a:ext cx="866520" cy="309240"/>
                </a:xfrm>
                <a:prstGeom prst="ellipse">
                  <a:avLst/>
                </a:prstGeom>
                <a:gradFill>
                  <a:gsLst>
                    <a:gs pos="0">
                      <a:srgbClr val="FFFF00"/>
                    </a:gs>
                    <a:gs pos="34000">
                      <a:srgbClr val="FFFF00"/>
                    </a:gs>
                    <a:gs pos="39000">
                      <a:srgbClr val="EA8D04"/>
                    </a:gs>
                    <a:gs pos="63000">
                      <a:srgbClr val="640000"/>
                    </a:gs>
                    <a:gs pos="74000">
                      <a:srgbClr val="C00000"/>
                    </a:gs>
                    <a:gs pos="94000">
                      <a:srgbClr val="640000">
                        <a:alpha val="57647"/>
                      </a:srgbClr>
                    </a:gs>
                    <a:gs pos="100000">
                      <a:srgbClr val="640000">
                        <a:alpha val="57647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" name="Google Shape;410;p81"/>
                <p:cNvSpPr/>
                <p:nvPr/>
              </p:nvSpPr>
              <p:spPr>
                <a:xfrm rot="-8036400">
                  <a:off x="3956400" y="1473480"/>
                  <a:ext cx="227160" cy="1008360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chemeClr val="lt1"/>
                    </a:gs>
                    <a:gs pos="34000">
                      <a:schemeClr val="lt1"/>
                    </a:gs>
                    <a:gs pos="51000">
                      <a:srgbClr val="FFFF00"/>
                    </a:gs>
                    <a:gs pos="77000">
                      <a:srgbClr val="EA8D04"/>
                    </a:gs>
                    <a:gs pos="96000">
                      <a:srgbClr val="C00000">
                        <a:alpha val="44705"/>
                      </a:srgbClr>
                    </a:gs>
                    <a:gs pos="100000">
                      <a:srgbClr val="C00000">
                        <a:alpha val="44705"/>
                      </a:srgbClr>
                    </a:gs>
                  </a:gsLst>
                  <a:lin ang="174180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11" name="Google Shape;411;p81"/>
              <p:cNvSpPr/>
              <p:nvPr/>
            </p:nvSpPr>
            <p:spPr>
              <a:xfrm rot="1541400">
                <a:off x="3521880" y="2052000"/>
                <a:ext cx="466200" cy="4662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23000">
                    <a:schemeClr val="lt1"/>
                  </a:gs>
                  <a:gs pos="33000">
                    <a:srgbClr val="FFC000"/>
                  </a:gs>
                  <a:gs pos="100000">
                    <a:srgbClr val="0000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2" name="Google Shape;412;p81"/>
            <p:cNvSpPr/>
            <p:nvPr/>
          </p:nvSpPr>
          <p:spPr>
            <a:xfrm rot="-2372400">
              <a:off x="2731680" y="2847960"/>
              <a:ext cx="361080" cy="372240"/>
            </a:xfrm>
            <a:prstGeom prst="moon">
              <a:avLst>
                <a:gd fmla="val 30136" name="adj"/>
              </a:avLst>
            </a:prstGeom>
            <a:gradFill>
              <a:gsLst>
                <a:gs pos="0">
                  <a:srgbClr val="FFC000"/>
                </a:gs>
                <a:gs pos="12000">
                  <a:srgbClr val="FFC000"/>
                </a:gs>
                <a:gs pos="55000">
                  <a:srgbClr val="C00000">
                    <a:alpha val="46666"/>
                  </a:srgbClr>
                </a:gs>
                <a:gs pos="100000">
                  <a:srgbClr val="C00000">
                    <a:alpha val="46666"/>
                  </a:srgbClr>
                </a:gs>
              </a:gsLst>
              <a:lin ang="1471799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1"/>
            <p:cNvSpPr/>
            <p:nvPr/>
          </p:nvSpPr>
          <p:spPr>
            <a:xfrm rot="8035200">
              <a:off x="4458240" y="1290960"/>
              <a:ext cx="361080" cy="372240"/>
            </a:xfrm>
            <a:prstGeom prst="moon">
              <a:avLst>
                <a:gd fmla="val 30136" name="adj"/>
              </a:avLst>
            </a:prstGeom>
            <a:gradFill>
              <a:gsLst>
                <a:gs pos="0">
                  <a:srgbClr val="FFC000"/>
                </a:gs>
                <a:gs pos="12000">
                  <a:srgbClr val="FFC000"/>
                </a:gs>
                <a:gs pos="55000">
                  <a:srgbClr val="C00000">
                    <a:alpha val="47843"/>
                  </a:srgbClr>
                </a:gs>
                <a:gs pos="100000">
                  <a:srgbClr val="C00000">
                    <a:alpha val="47843"/>
                  </a:srgbClr>
                </a:gs>
              </a:gsLst>
              <a:lin ang="4302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"/>
            <a:ext cx="9093200" cy="68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680" y="1620360"/>
            <a:ext cx="6906240" cy="429876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84"/>
          <p:cNvSpPr/>
          <p:nvPr/>
        </p:nvSpPr>
        <p:spPr>
          <a:xfrm>
            <a:off x="1062000" y="414720"/>
            <a:ext cx="7161120" cy="788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500" u="none" cap="none" strike="noStrike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COMBUSTÍVEL DO SOL</a:t>
            </a: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920" y="1341360"/>
            <a:ext cx="8786520" cy="551628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85"/>
          <p:cNvSpPr txBox="1"/>
          <p:nvPr/>
        </p:nvSpPr>
        <p:spPr>
          <a:xfrm>
            <a:off x="650160" y="31536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Sistema Solar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85"/>
          <p:cNvSpPr/>
          <p:nvPr/>
        </p:nvSpPr>
        <p:spPr>
          <a:xfrm>
            <a:off x="156600" y="6367320"/>
            <a:ext cx="3040920" cy="27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rgbClr val="D096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 da imagem: www.cdcc.usp.br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6"/>
          <p:cNvSpPr txBox="1"/>
          <p:nvPr/>
        </p:nvSpPr>
        <p:spPr>
          <a:xfrm>
            <a:off x="864000" y="2819160"/>
            <a:ext cx="7772040" cy="20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Alguns dados sobre o Sol</a:t>
            </a:r>
            <a:endParaRPr b="1" i="0" sz="7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7"/>
          <p:cNvSpPr txBox="1"/>
          <p:nvPr/>
        </p:nvSpPr>
        <p:spPr>
          <a:xfrm>
            <a:off x="792000" y="1008000"/>
            <a:ext cx="7772040" cy="54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Distância da Terra: 149.600.000 km</a:t>
            </a:r>
            <a:br>
              <a:rPr b="0" i="0" lang="pt-BR" sz="1800" u="none" cap="none" strike="noStrike"/>
            </a:br>
            <a:r>
              <a:rPr b="0" i="0" lang="pt-BR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Raio: 695.508 km</a:t>
            </a:r>
            <a:br>
              <a:rPr b="0" i="0" lang="pt-BR" sz="1800" u="none" cap="none" strike="noStrike"/>
            </a:br>
            <a:r>
              <a:rPr b="0" i="0" lang="pt-BR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Temperatura na superfície: 5504,85 Cº</a:t>
            </a:r>
            <a:br>
              <a:rPr b="0" i="0" lang="pt-BR" sz="1800" u="none" cap="none" strike="noStrike"/>
            </a:br>
            <a:r>
              <a:rPr b="0" i="0" lang="pt-BR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Massa: 1,989 × 10^30 kg</a:t>
            </a:r>
            <a:br>
              <a:rPr b="0" i="0" lang="pt-BR" sz="1800" u="none" cap="none" strike="noStrike"/>
            </a:br>
            <a:r>
              <a:rPr b="0" i="0" lang="pt-BR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Idade: 4,603 × 10^9 anos</a:t>
            </a:r>
            <a:br>
              <a:rPr b="0" i="0" lang="pt-BR" sz="1800" u="none" cap="none" strike="noStrike"/>
            </a:br>
            <a:r>
              <a:rPr b="0" i="0" lang="pt-BR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Gravidade: 274 m/s²</a:t>
            </a:r>
            <a:endParaRPr b="0" sz="35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