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Lato" panose="020B0604020202020204" charset="0"/>
      <p:regular r:id="rId28"/>
      <p:bold r:id="rId29"/>
      <p:italic r:id="rId30"/>
      <p:boldItalic r:id="rId31"/>
    </p:embeddedFont>
    <p:embeddedFont>
      <p:font typeface="Comic Sans MS" panose="030F0702030302020204" pitchFamily="66"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62"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b710b652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b710b652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b710b652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b710b652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b710b652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b710b652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b710b652a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b710b652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9715be5f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9715be5f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b710b652a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b710b652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99d48c42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599d48c42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99d48c422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99d48c42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99d48c42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99d48c42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99d48c422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99d48c422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9715be5f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9715be5f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99d48c4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99d48c4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9715be5f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9715be5f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99d48c42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99d48c42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9715be5f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9715be5f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9715be5ff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9715be5ff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99d48c422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599d48c42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9715be5ff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9715be5f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9715be5ff_1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9715be5ff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9715be5ff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9715be5ff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b710b652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b710b652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b710b652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b710b652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b710b652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b710b652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9715be5ff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9715be5ff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pic>
        <p:nvPicPr>
          <p:cNvPr id="9" name="Google Shape;9;p1"/>
          <p:cNvPicPr preferRelativeResize="0"/>
          <p:nvPr/>
        </p:nvPicPr>
        <p:blipFill>
          <a:blip r:embed="rId13">
            <a:alphaModFix/>
          </a:blip>
          <a:stretch>
            <a:fillRect/>
          </a:stretch>
        </p:blipFill>
        <p:spPr>
          <a:xfrm>
            <a:off x="4050" y="-6900"/>
            <a:ext cx="9191550" cy="51748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Hx9Q6Y_ERCU"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EAUwsXSENA4"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exoplanet.eu/catalo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s://exoplanets.nasa.gov/alien-worlds/exoplanet-travel-bureau/explore-kepler-16b/" TargetMode="External"/><Relationship Id="rId4" Type="http://schemas.openxmlformats.org/officeDocument/2006/relationships/hyperlink" Target="https://exoplanetarchive.ipac.caltech.edu/cgi-bin/TblView/nph-tblView?app=ExoTbls&amp;config=plane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13"/>
          <p:cNvPicPr preferRelativeResize="0"/>
          <p:nvPr/>
        </p:nvPicPr>
        <p:blipFill rotWithShape="1">
          <a:blip r:embed="rId3">
            <a:alphaModFix amt="60000"/>
          </a:blip>
          <a:srcRect l="823"/>
          <a:stretch/>
        </p:blipFill>
        <p:spPr>
          <a:xfrm>
            <a:off x="0" y="0"/>
            <a:ext cx="9191550" cy="5129700"/>
          </a:xfrm>
          <a:prstGeom prst="rect">
            <a:avLst/>
          </a:prstGeom>
          <a:noFill/>
          <a:ln>
            <a:noFill/>
          </a:ln>
        </p:spPr>
      </p:pic>
      <p:sp>
        <p:nvSpPr>
          <p:cNvPr id="56" name="Google Shape;56;p13"/>
          <p:cNvSpPr txBox="1">
            <a:spLocks noGrp="1"/>
          </p:cNvSpPr>
          <p:nvPr>
            <p:ph type="ctrTitle"/>
          </p:nvPr>
        </p:nvSpPr>
        <p:spPr>
          <a:xfrm>
            <a:off x="311700" y="3571150"/>
            <a:ext cx="8520600" cy="85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Nossos primos muito muito distantes.</a:t>
            </a:r>
            <a:endParaRPr>
              <a:solidFill>
                <a:srgbClr val="FFFFFF"/>
              </a:solidFill>
              <a:latin typeface="Comic Sans MS"/>
              <a:ea typeface="Comic Sans MS"/>
              <a:cs typeface="Comic Sans MS"/>
              <a:sym typeface="Comic Sans MS"/>
            </a:endParaRPr>
          </a:p>
        </p:txBody>
      </p:sp>
      <p:sp>
        <p:nvSpPr>
          <p:cNvPr id="57" name="Google Shape;57;p13"/>
          <p:cNvSpPr txBox="1">
            <a:spLocks noGrp="1"/>
          </p:cNvSpPr>
          <p:nvPr>
            <p:ph type="ctrTitle"/>
          </p:nvPr>
        </p:nvSpPr>
        <p:spPr>
          <a:xfrm>
            <a:off x="464100" y="1208950"/>
            <a:ext cx="8520600" cy="85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b="1">
                <a:solidFill>
                  <a:srgbClr val="FFFFFF"/>
                </a:solidFill>
                <a:latin typeface="Comic Sans MS"/>
                <a:ea typeface="Comic Sans MS"/>
                <a:cs typeface="Comic Sans MS"/>
                <a:sym typeface="Comic Sans MS"/>
              </a:rPr>
              <a:t>Exoplanetas:</a:t>
            </a:r>
            <a:endParaRPr b="1">
              <a:solidFill>
                <a:srgbClr val="FFFFFF"/>
              </a:solidFill>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Método do trânsito.</a:t>
            </a:r>
            <a:endParaRPr>
              <a:solidFill>
                <a:srgbClr val="FFFFFF"/>
              </a:solidFill>
              <a:latin typeface="Comic Sans MS"/>
              <a:ea typeface="Comic Sans MS"/>
              <a:cs typeface="Comic Sans MS"/>
              <a:sym typeface="Comic Sans MS"/>
            </a:endParaRPr>
          </a:p>
        </p:txBody>
      </p:sp>
      <p:pic>
        <p:nvPicPr>
          <p:cNvPr id="145" name="Google Shape;145;p22" title="Transit animation of H264">
            <a:hlinkClick r:id="rId3"/>
          </p:cNvPr>
          <p:cNvPicPr preferRelativeResize="0"/>
          <p:nvPr/>
        </p:nvPicPr>
        <p:blipFill>
          <a:blip r:embed="rId4">
            <a:alphaModFix/>
          </a:blip>
          <a:stretch>
            <a:fillRect/>
          </a:stretch>
        </p:blipFill>
        <p:spPr>
          <a:xfrm>
            <a:off x="2286000" y="1260725"/>
            <a:ext cx="4572000" cy="342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p:nvPr/>
        </p:nvSpPr>
        <p:spPr>
          <a:xfrm>
            <a:off x="1382400" y="1144500"/>
            <a:ext cx="6379200" cy="3616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3"/>
          <p:cNvSpPr/>
          <p:nvPr/>
        </p:nvSpPr>
        <p:spPr>
          <a:xfrm>
            <a:off x="4305750" y="2686500"/>
            <a:ext cx="532500" cy="532500"/>
          </a:xfrm>
          <a:prstGeom prst="ellipse">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p:nvPr/>
        </p:nvSpPr>
        <p:spPr>
          <a:xfrm>
            <a:off x="2974650" y="2590350"/>
            <a:ext cx="3194700" cy="74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3"/>
          <p:cNvSpPr/>
          <p:nvPr/>
        </p:nvSpPr>
        <p:spPr>
          <a:xfrm>
            <a:off x="5994700" y="2781588"/>
            <a:ext cx="356100" cy="356100"/>
          </a:xfrm>
          <a:prstGeom prst="ellipse">
            <a:avLst/>
          </a:prstGeom>
          <a:solidFill>
            <a:srgbClr val="98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 name="Google Shape;154;p23"/>
          <p:cNvCxnSpPr>
            <a:endCxn id="153" idx="0"/>
          </p:cNvCxnSpPr>
          <p:nvPr/>
        </p:nvCxnSpPr>
        <p:spPr>
          <a:xfrm rot="10800000">
            <a:off x="6172750" y="2781588"/>
            <a:ext cx="4500" cy="363900"/>
          </a:xfrm>
          <a:prstGeom prst="straightConnector1">
            <a:avLst/>
          </a:prstGeom>
          <a:noFill/>
          <a:ln w="9525" cap="flat" cmpd="sng">
            <a:solidFill>
              <a:srgbClr val="000000"/>
            </a:solidFill>
            <a:prstDash val="solid"/>
            <a:round/>
            <a:headEnd type="none" w="med" len="med"/>
            <a:tailEnd type="none" w="med" len="med"/>
          </a:ln>
        </p:spPr>
      </p:cxnSp>
      <p:sp>
        <p:nvSpPr>
          <p:cNvPr id="155" name="Google Shape;155;p23"/>
          <p:cNvSpPr/>
          <p:nvPr/>
        </p:nvSpPr>
        <p:spPr>
          <a:xfrm>
            <a:off x="6180650" y="2781588"/>
            <a:ext cx="178200" cy="356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3"/>
          <p:cNvSpPr/>
          <p:nvPr/>
        </p:nvSpPr>
        <p:spPr>
          <a:xfrm>
            <a:off x="5994700" y="2781588"/>
            <a:ext cx="356100" cy="356100"/>
          </a:xfrm>
          <a:prstGeom prst="ellipse">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Método do trânsito.</a:t>
            </a:r>
            <a:endParaRPr>
              <a:solidFill>
                <a:srgbClr val="FFFFFF"/>
              </a:solidFill>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Método do trânsito.</a:t>
            </a:r>
            <a:endParaRPr>
              <a:solidFill>
                <a:srgbClr val="FFFFFF"/>
              </a:solidFill>
              <a:latin typeface="Comic Sans MS"/>
              <a:ea typeface="Comic Sans MS"/>
              <a:cs typeface="Comic Sans MS"/>
              <a:sym typeface="Comic Sans MS"/>
            </a:endParaRPr>
          </a:p>
        </p:txBody>
      </p:sp>
      <p:sp>
        <p:nvSpPr>
          <p:cNvPr id="163" name="Google Shape;163;p24"/>
          <p:cNvSpPr txBox="1">
            <a:spLocks noGrp="1"/>
          </p:cNvSpPr>
          <p:nvPr>
            <p:ph type="title"/>
          </p:nvPr>
        </p:nvSpPr>
        <p:spPr>
          <a:xfrm>
            <a:off x="311700" y="12832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i="1">
                <a:solidFill>
                  <a:srgbClr val="FFFFFF"/>
                </a:solidFill>
                <a:latin typeface="Comic Sans MS"/>
                <a:ea typeface="Comic Sans MS"/>
                <a:cs typeface="Comic Sans MS"/>
                <a:sym typeface="Comic Sans MS"/>
              </a:rPr>
              <a:t>Kepler</a:t>
            </a:r>
            <a:r>
              <a:rPr lang="pt-BR" sz="2000">
                <a:solidFill>
                  <a:srgbClr val="FFFFFF"/>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p:txBody>
      </p:sp>
      <p:sp>
        <p:nvSpPr>
          <p:cNvPr id="164" name="Google Shape;164;p24"/>
          <p:cNvSpPr txBox="1">
            <a:spLocks noGrp="1"/>
          </p:cNvSpPr>
          <p:nvPr>
            <p:ph type="title"/>
          </p:nvPr>
        </p:nvSpPr>
        <p:spPr>
          <a:xfrm>
            <a:off x="311700" y="1892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i="1">
                <a:solidFill>
                  <a:srgbClr val="FFFFFF"/>
                </a:solidFill>
                <a:latin typeface="Comic Sans MS"/>
                <a:ea typeface="Comic Sans MS"/>
                <a:cs typeface="Comic Sans MS"/>
                <a:sym typeface="Comic Sans MS"/>
              </a:rPr>
              <a:t>CoRoT</a:t>
            </a:r>
            <a:r>
              <a:rPr lang="pt-BR" sz="2000">
                <a:solidFill>
                  <a:srgbClr val="FFFFFF"/>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p:txBody>
      </p:sp>
      <p:pic>
        <p:nvPicPr>
          <p:cNvPr id="165" name="Google Shape;165;p24"/>
          <p:cNvPicPr preferRelativeResize="0"/>
          <p:nvPr/>
        </p:nvPicPr>
        <p:blipFill>
          <a:blip r:embed="rId3">
            <a:alphaModFix/>
          </a:blip>
          <a:stretch>
            <a:fillRect/>
          </a:stretch>
        </p:blipFill>
        <p:spPr>
          <a:xfrm>
            <a:off x="2507525" y="1385180"/>
            <a:ext cx="5741901" cy="32297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5" descr="On June 13, 2019, the number of known exoplanets passed 4000 according to the NASA Exoplanet Archive! To celebrate, we have animated their discoveries in time and converted them into music. A circle appears at the position of each exoplanet as it is discovered with a colour that indicates which method was used to find it (see below). The size of the circle indicates the relative size of the planet's orbit and the pitch of the note indicates the relative orbital period of the planet. Planets with longer orbital periods (lower orbital frequencies) are heard as low notes and planets with shorter orbital periods (higher orbital frequencies) are heard as higher notes. The volume and intensity of the note depends on how many planets with similar orbital periods were announced at the same time. The discovery of a single planet will be quiet and soft while the discovery of many planets with similar periods is loud and intense. The quiet background hum is created by converting the colours of bright stars that appear in the Milky Way into sound. &#10;&#10;Radial Velocity (Pink), Transit (Purple), Imaging (Orange), Microlensing (Cyan), Timing Variations (pulsar, transit, eclipse, pulsation) (Red), Orbital brightness Modulation (Yellow), Astrometry (Grey)&#10;&#10;Experience the 360° Version of this video here: https://youtu.be/X7x97uxcBY8 &#10;&#10;For more information visit: www.system-sounds.com/exoplanets4k/&#10;&#10;Created by SYSTEM Sounds (Matt Russo, Andrew Santaguida)&#10;system-sounds.com&#10;&#10;Data from the NASA Exoplanet Archive: exoplanetarchive.ipac.caltech.edu/" title="The First 4000 Exoplanets - Animation and Sonification (Full Sky Version)">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2M1207b.</a:t>
            </a:r>
            <a:endParaRPr>
              <a:solidFill>
                <a:srgbClr val="FFFFFF"/>
              </a:solidFill>
              <a:latin typeface="Comic Sans MS"/>
              <a:ea typeface="Comic Sans MS"/>
              <a:cs typeface="Comic Sans MS"/>
              <a:sym typeface="Comic Sans MS"/>
            </a:endParaRPr>
          </a:p>
        </p:txBody>
      </p:sp>
      <p:pic>
        <p:nvPicPr>
          <p:cNvPr id="176" name="Google Shape;176;p26"/>
          <p:cNvPicPr preferRelativeResize="0"/>
          <p:nvPr/>
        </p:nvPicPr>
        <p:blipFill rotWithShape="1">
          <a:blip r:embed="rId3">
            <a:alphaModFix/>
          </a:blip>
          <a:srcRect l="43616" t="19788" r="31994" b="37306"/>
          <a:stretch/>
        </p:blipFill>
        <p:spPr>
          <a:xfrm>
            <a:off x="6429375" y="1403638"/>
            <a:ext cx="2360750" cy="2336226"/>
          </a:xfrm>
          <a:prstGeom prst="rect">
            <a:avLst/>
          </a:prstGeom>
          <a:noFill/>
          <a:ln>
            <a:noFill/>
          </a:ln>
        </p:spPr>
      </p:pic>
      <p:sp>
        <p:nvSpPr>
          <p:cNvPr id="177" name="Google Shape;177;p26"/>
          <p:cNvSpPr txBox="1">
            <a:spLocks noGrp="1"/>
          </p:cNvSpPr>
          <p:nvPr>
            <p:ph type="title"/>
          </p:nvPr>
        </p:nvSpPr>
        <p:spPr>
          <a:xfrm>
            <a:off x="311700" y="1283225"/>
            <a:ext cx="5856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Constelação de Centauro.</a:t>
            </a:r>
            <a:endParaRPr sz="2000">
              <a:solidFill>
                <a:srgbClr val="FFFFFF"/>
              </a:solidFill>
              <a:latin typeface="Comic Sans MS"/>
              <a:ea typeface="Comic Sans MS"/>
              <a:cs typeface="Comic Sans MS"/>
              <a:sym typeface="Comic Sans MS"/>
            </a:endParaRPr>
          </a:p>
        </p:txBody>
      </p:sp>
      <p:sp>
        <p:nvSpPr>
          <p:cNvPr id="178" name="Google Shape;178;p26"/>
          <p:cNvSpPr txBox="1">
            <a:spLocks noGrp="1"/>
          </p:cNvSpPr>
          <p:nvPr>
            <p:ph type="title"/>
          </p:nvPr>
        </p:nvSpPr>
        <p:spPr>
          <a:xfrm>
            <a:off x="311700" y="1892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Encontrado com infravermelho.</a:t>
            </a:r>
            <a:endParaRPr sz="2000">
              <a:solidFill>
                <a:srgbClr val="FFFFFF"/>
              </a:solidFill>
              <a:latin typeface="Comic Sans MS"/>
              <a:ea typeface="Comic Sans MS"/>
              <a:cs typeface="Comic Sans MS"/>
              <a:sym typeface="Comic Sans MS"/>
            </a:endParaRPr>
          </a:p>
        </p:txBody>
      </p:sp>
      <p:sp>
        <p:nvSpPr>
          <p:cNvPr id="179" name="Google Shape;179;p26"/>
          <p:cNvSpPr txBox="1">
            <a:spLocks noGrp="1"/>
          </p:cNvSpPr>
          <p:nvPr>
            <p:ph type="title"/>
          </p:nvPr>
        </p:nvSpPr>
        <p:spPr>
          <a:xfrm>
            <a:off x="5961250" y="830950"/>
            <a:ext cx="3297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2000">
                <a:solidFill>
                  <a:srgbClr val="FFFFFF"/>
                </a:solidFill>
                <a:latin typeface="Comic Sans MS"/>
                <a:ea typeface="Comic Sans MS"/>
                <a:cs typeface="Comic Sans MS"/>
                <a:sym typeface="Comic Sans MS"/>
              </a:rPr>
              <a:t>2M1207</a:t>
            </a:r>
            <a:endParaRPr sz="2000">
              <a:solidFill>
                <a:srgbClr val="FFFFFF"/>
              </a:solidFill>
              <a:latin typeface="Comic Sans MS"/>
              <a:ea typeface="Comic Sans MS"/>
              <a:cs typeface="Comic Sans MS"/>
              <a:sym typeface="Comic Sans MS"/>
            </a:endParaRPr>
          </a:p>
        </p:txBody>
      </p:sp>
      <p:cxnSp>
        <p:nvCxnSpPr>
          <p:cNvPr id="180" name="Google Shape;180;p26"/>
          <p:cNvCxnSpPr/>
          <p:nvPr/>
        </p:nvCxnSpPr>
        <p:spPr>
          <a:xfrm flipH="1">
            <a:off x="7605550" y="1211950"/>
            <a:ext cx="4200" cy="755100"/>
          </a:xfrm>
          <a:prstGeom prst="straightConnector1">
            <a:avLst/>
          </a:prstGeom>
          <a:noFill/>
          <a:ln w="9525" cap="flat" cmpd="sng">
            <a:solidFill>
              <a:srgbClr val="FFFFFF"/>
            </a:solidFill>
            <a:prstDash val="solid"/>
            <a:round/>
            <a:headEnd type="none" w="med" len="med"/>
            <a:tailEnd type="triangle" w="med" len="med"/>
          </a:ln>
        </p:spPr>
      </p:cxnSp>
      <p:sp>
        <p:nvSpPr>
          <p:cNvPr id="181" name="Google Shape;181;p26"/>
          <p:cNvSpPr txBox="1">
            <a:spLocks noGrp="1"/>
          </p:cNvSpPr>
          <p:nvPr>
            <p:ph type="title"/>
          </p:nvPr>
        </p:nvSpPr>
        <p:spPr>
          <a:xfrm>
            <a:off x="5966200" y="3781575"/>
            <a:ext cx="3297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2000">
                <a:solidFill>
                  <a:srgbClr val="FFFFFF"/>
                </a:solidFill>
                <a:latin typeface="Comic Sans MS"/>
                <a:ea typeface="Comic Sans MS"/>
                <a:cs typeface="Comic Sans MS"/>
                <a:sym typeface="Comic Sans MS"/>
              </a:rPr>
              <a:t>2M1207b</a:t>
            </a:r>
            <a:endParaRPr sz="2000">
              <a:solidFill>
                <a:srgbClr val="FFFFFF"/>
              </a:solidFill>
              <a:latin typeface="Comic Sans MS"/>
              <a:ea typeface="Comic Sans MS"/>
              <a:cs typeface="Comic Sans MS"/>
              <a:sym typeface="Comic Sans MS"/>
            </a:endParaRPr>
          </a:p>
        </p:txBody>
      </p:sp>
      <p:cxnSp>
        <p:nvCxnSpPr>
          <p:cNvPr id="182" name="Google Shape;182;p26"/>
          <p:cNvCxnSpPr/>
          <p:nvPr/>
        </p:nvCxnSpPr>
        <p:spPr>
          <a:xfrm rot="10800000">
            <a:off x="7021725" y="3285725"/>
            <a:ext cx="291900" cy="533400"/>
          </a:xfrm>
          <a:prstGeom prst="straightConnector1">
            <a:avLst/>
          </a:prstGeom>
          <a:noFill/>
          <a:ln w="9525" cap="flat" cmpd="sng">
            <a:solidFill>
              <a:srgbClr val="FFFFFF"/>
            </a:solidFill>
            <a:prstDash val="solid"/>
            <a:round/>
            <a:headEnd type="none" w="med" len="med"/>
            <a:tailEnd type="triangle" w="med" len="med"/>
          </a:ln>
        </p:spPr>
      </p:cxnSp>
      <p:sp>
        <p:nvSpPr>
          <p:cNvPr id="183" name="Google Shape;183;p26"/>
          <p:cNvSpPr txBox="1">
            <a:spLocks noGrp="1"/>
          </p:cNvSpPr>
          <p:nvPr>
            <p:ph type="title"/>
          </p:nvPr>
        </p:nvSpPr>
        <p:spPr>
          <a:xfrm>
            <a:off x="311700" y="24655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5 massas de júpiter.</a:t>
            </a:r>
            <a:endParaRPr sz="2000">
              <a:solidFill>
                <a:srgbClr val="FFFFFF"/>
              </a:solidFill>
              <a:latin typeface="Comic Sans MS"/>
              <a:ea typeface="Comic Sans MS"/>
              <a:cs typeface="Comic Sans MS"/>
              <a:sym typeface="Comic Sans MS"/>
            </a:endParaRPr>
          </a:p>
        </p:txBody>
      </p:sp>
      <p:sp>
        <p:nvSpPr>
          <p:cNvPr id="184" name="Google Shape;184;p26"/>
          <p:cNvSpPr txBox="1">
            <a:spLocks noGrp="1"/>
          </p:cNvSpPr>
          <p:nvPr>
            <p:ph type="title"/>
          </p:nvPr>
        </p:nvSpPr>
        <p:spPr>
          <a:xfrm>
            <a:off x="311700" y="30751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42 UA.</a:t>
            </a:r>
            <a:endParaRPr sz="2000">
              <a:solidFill>
                <a:srgbClr val="FFFFFF"/>
              </a:solidFill>
              <a:latin typeface="Comic Sans MS"/>
              <a:ea typeface="Comic Sans MS"/>
              <a:cs typeface="Comic Sans MS"/>
              <a:sym typeface="Comic Sans MS"/>
            </a:endParaRPr>
          </a:p>
        </p:txBody>
      </p:sp>
      <p:sp>
        <p:nvSpPr>
          <p:cNvPr id="185" name="Google Shape;185;p26"/>
          <p:cNvSpPr txBox="1">
            <a:spLocks noGrp="1"/>
          </p:cNvSpPr>
          <p:nvPr>
            <p:ph type="title"/>
          </p:nvPr>
        </p:nvSpPr>
        <p:spPr>
          <a:xfrm>
            <a:off x="311700" y="36847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Duração de ano desconhecida.</a:t>
            </a:r>
            <a:endParaRPr sz="2000">
              <a:solidFill>
                <a:srgbClr val="FFFFFF"/>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1"/>
                                        <p:tgtEl>
                                          <p:spTgt spid="1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0"/>
                                        </p:tgtEl>
                                        <p:attrNameLst>
                                          <p:attrName>style.visibility</p:attrName>
                                        </p:attrNameLst>
                                      </p:cBhvr>
                                      <p:to>
                                        <p:strVal val="visible"/>
                                      </p:to>
                                    </p:set>
                                    <p:animEffect transition="in" filter="fade">
                                      <p:cBhvr>
                                        <p:cTn id="17" dur="1"/>
                                        <p:tgtEl>
                                          <p:spTgt spid="1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1"/>
                                        </p:tgtEl>
                                        <p:attrNameLst>
                                          <p:attrName>style.visibility</p:attrName>
                                        </p:attrNameLst>
                                      </p:cBhvr>
                                      <p:to>
                                        <p:strVal val="visible"/>
                                      </p:to>
                                    </p:set>
                                    <p:animEffect transition="in" filter="fade">
                                      <p:cBhvr>
                                        <p:cTn id="22" dur="1"/>
                                        <p:tgtEl>
                                          <p:spTgt spid="1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2"/>
                                        </p:tgtEl>
                                        <p:attrNameLst>
                                          <p:attrName>style.visibility</p:attrName>
                                        </p:attrNameLst>
                                      </p:cBhvr>
                                      <p:to>
                                        <p:strVal val="visible"/>
                                      </p:to>
                                    </p:set>
                                    <p:animEffect transition="in" filter="fade">
                                      <p:cBhvr>
                                        <p:cTn id="27" dur="1"/>
                                        <p:tgtEl>
                                          <p:spTgt spid="1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7"/>
                                        </p:tgtEl>
                                        <p:attrNameLst>
                                          <p:attrName>style.visibility</p:attrName>
                                        </p:attrNameLst>
                                      </p:cBhvr>
                                      <p:to>
                                        <p:strVal val="visible"/>
                                      </p:to>
                                    </p:set>
                                    <p:animEffect transition="in" filter="fade">
                                      <p:cBhvr>
                                        <p:cTn id="32" dur="1"/>
                                        <p:tgtEl>
                                          <p:spTgt spid="1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8"/>
                                        </p:tgtEl>
                                        <p:attrNameLst>
                                          <p:attrName>style.visibility</p:attrName>
                                        </p:attrNameLst>
                                      </p:cBhvr>
                                      <p:to>
                                        <p:strVal val="visible"/>
                                      </p:to>
                                    </p:set>
                                    <p:animEffect transition="in" filter="fade">
                                      <p:cBhvr>
                                        <p:cTn id="37" dur="1"/>
                                        <p:tgtEl>
                                          <p:spTgt spid="1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3"/>
                                        </p:tgtEl>
                                        <p:attrNameLst>
                                          <p:attrName>style.visibility</p:attrName>
                                        </p:attrNameLst>
                                      </p:cBhvr>
                                      <p:to>
                                        <p:strVal val="visible"/>
                                      </p:to>
                                    </p:set>
                                    <p:animEffect transition="in" filter="fade">
                                      <p:cBhvr>
                                        <p:cTn id="42" dur="1"/>
                                        <p:tgtEl>
                                          <p:spTgt spid="18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4"/>
                                        </p:tgtEl>
                                        <p:attrNameLst>
                                          <p:attrName>style.visibility</p:attrName>
                                        </p:attrNameLst>
                                      </p:cBhvr>
                                      <p:to>
                                        <p:strVal val="visible"/>
                                      </p:to>
                                    </p:set>
                                    <p:animEffect transition="in" filter="fade">
                                      <p:cBhvr>
                                        <p:cTn id="47" dur="1"/>
                                        <p:tgtEl>
                                          <p:spTgt spid="18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5"/>
                                        </p:tgtEl>
                                        <p:attrNameLst>
                                          <p:attrName>style.visibility</p:attrName>
                                        </p:attrNameLst>
                                      </p:cBhvr>
                                      <p:to>
                                        <p:strVal val="visible"/>
                                      </p:to>
                                    </p:set>
                                    <p:animEffect transition="in" filter="fade">
                                      <p:cBhvr>
                                        <p:cTn id="52" dur="1"/>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Kepler-16b.</a:t>
            </a:r>
            <a:endParaRPr>
              <a:solidFill>
                <a:srgbClr val="FFFFFF"/>
              </a:solidFill>
              <a:latin typeface="Comic Sans MS"/>
              <a:ea typeface="Comic Sans MS"/>
              <a:cs typeface="Comic Sans MS"/>
              <a:sym typeface="Comic Sans MS"/>
            </a:endParaRPr>
          </a:p>
        </p:txBody>
      </p:sp>
      <p:pic>
        <p:nvPicPr>
          <p:cNvPr id="191" name="Google Shape;191;p27"/>
          <p:cNvPicPr preferRelativeResize="0"/>
          <p:nvPr/>
        </p:nvPicPr>
        <p:blipFill rotWithShape="1">
          <a:blip r:embed="rId3">
            <a:alphaModFix/>
          </a:blip>
          <a:srcRect l="34933" t="14304" r="11742" b="14031"/>
          <a:stretch/>
        </p:blipFill>
        <p:spPr>
          <a:xfrm>
            <a:off x="5996748" y="1412400"/>
            <a:ext cx="2126255" cy="2143125"/>
          </a:xfrm>
          <a:prstGeom prst="rect">
            <a:avLst/>
          </a:prstGeom>
          <a:noFill/>
          <a:ln>
            <a:noFill/>
          </a:ln>
        </p:spPr>
      </p:pic>
      <p:pic>
        <p:nvPicPr>
          <p:cNvPr id="192" name="Google Shape;192;p27"/>
          <p:cNvPicPr preferRelativeResize="0"/>
          <p:nvPr/>
        </p:nvPicPr>
        <p:blipFill>
          <a:blip r:embed="rId4">
            <a:alphaModFix/>
          </a:blip>
          <a:stretch>
            <a:fillRect/>
          </a:stretch>
        </p:blipFill>
        <p:spPr>
          <a:xfrm>
            <a:off x="5638050" y="1412400"/>
            <a:ext cx="2857500" cy="2143125"/>
          </a:xfrm>
          <a:prstGeom prst="rect">
            <a:avLst/>
          </a:prstGeom>
          <a:noFill/>
          <a:ln>
            <a:noFill/>
          </a:ln>
        </p:spPr>
      </p:pic>
      <p:sp>
        <p:nvSpPr>
          <p:cNvPr id="193" name="Google Shape;193;p27"/>
          <p:cNvSpPr txBox="1">
            <a:spLocks noGrp="1"/>
          </p:cNvSpPr>
          <p:nvPr>
            <p:ph type="title"/>
          </p:nvPr>
        </p:nvSpPr>
        <p:spPr>
          <a:xfrm>
            <a:off x="311700" y="1283225"/>
            <a:ext cx="5856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Constelação de Cisne.</a:t>
            </a:r>
            <a:endParaRPr sz="2000">
              <a:solidFill>
                <a:srgbClr val="FFFFFF"/>
              </a:solidFill>
              <a:latin typeface="Comic Sans MS"/>
              <a:ea typeface="Comic Sans MS"/>
              <a:cs typeface="Comic Sans MS"/>
              <a:sym typeface="Comic Sans MS"/>
            </a:endParaRPr>
          </a:p>
        </p:txBody>
      </p:sp>
      <p:sp>
        <p:nvSpPr>
          <p:cNvPr id="194" name="Google Shape;194;p27"/>
          <p:cNvSpPr txBox="1">
            <a:spLocks noGrp="1"/>
          </p:cNvSpPr>
          <p:nvPr>
            <p:ph type="title"/>
          </p:nvPr>
        </p:nvSpPr>
        <p:spPr>
          <a:xfrm>
            <a:off x="311700" y="1892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Comic Sans MS"/>
              <a:buChar char="❖"/>
            </a:pPr>
            <a:r>
              <a:rPr lang="pt-BR" sz="2000">
                <a:solidFill>
                  <a:schemeClr val="lt1"/>
                </a:solidFill>
                <a:latin typeface="Comic Sans MS"/>
                <a:ea typeface="Comic Sans MS"/>
                <a:cs typeface="Comic Sans MS"/>
                <a:sym typeface="Comic Sans MS"/>
              </a:rPr>
              <a:t>0,33 massas de Júpiter.</a:t>
            </a:r>
            <a:endParaRPr sz="20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195" name="Google Shape;195;p27"/>
          <p:cNvSpPr txBox="1">
            <a:spLocks noGrp="1"/>
          </p:cNvSpPr>
          <p:nvPr>
            <p:ph type="title"/>
          </p:nvPr>
        </p:nvSpPr>
        <p:spPr>
          <a:xfrm>
            <a:off x="311700" y="24655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Comic Sans MS"/>
              <a:buChar char="❖"/>
            </a:pPr>
            <a:r>
              <a:rPr lang="pt-BR" sz="2000">
                <a:solidFill>
                  <a:schemeClr val="lt1"/>
                </a:solidFill>
                <a:latin typeface="Comic Sans MS"/>
                <a:ea typeface="Comic Sans MS"/>
                <a:cs typeface="Comic Sans MS"/>
                <a:sym typeface="Comic Sans MS"/>
              </a:rPr>
              <a:t>0,7 UA.</a:t>
            </a:r>
            <a:endParaRPr sz="2000">
              <a:solidFill>
                <a:srgbClr val="FFFFFF"/>
              </a:solidFill>
              <a:latin typeface="Comic Sans MS"/>
              <a:ea typeface="Comic Sans MS"/>
              <a:cs typeface="Comic Sans MS"/>
              <a:sym typeface="Comic Sans MS"/>
            </a:endParaRPr>
          </a:p>
        </p:txBody>
      </p:sp>
      <p:sp>
        <p:nvSpPr>
          <p:cNvPr id="196" name="Google Shape;196;p27"/>
          <p:cNvSpPr txBox="1">
            <a:spLocks noGrp="1"/>
          </p:cNvSpPr>
          <p:nvPr>
            <p:ph type="title"/>
          </p:nvPr>
        </p:nvSpPr>
        <p:spPr>
          <a:xfrm>
            <a:off x="311700" y="30751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Ano de 229 dias. </a:t>
            </a:r>
            <a:endParaRPr sz="2000">
              <a:solidFill>
                <a:srgbClr val="FFFFFF"/>
              </a:solidFill>
              <a:latin typeface="Comic Sans MS"/>
              <a:ea typeface="Comic Sans MS"/>
              <a:cs typeface="Comic Sans MS"/>
              <a:sym typeface="Comic Sans MS"/>
            </a:endParaRPr>
          </a:p>
        </p:txBody>
      </p:sp>
      <p:sp>
        <p:nvSpPr>
          <p:cNvPr id="197" name="Google Shape;197;p27"/>
          <p:cNvSpPr txBox="1">
            <a:spLocks noGrp="1"/>
          </p:cNvSpPr>
          <p:nvPr>
            <p:ph type="title"/>
          </p:nvPr>
        </p:nvSpPr>
        <p:spPr>
          <a:xfrm>
            <a:off x="311700" y="36847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Duas estrelas.</a:t>
            </a:r>
            <a:endParaRPr sz="2000">
              <a:solidFill>
                <a:srgbClr val="FFFFFF"/>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fade">
                                      <p:cBhvr>
                                        <p:cTn id="12" dur="1"/>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fade">
                                      <p:cBhvr>
                                        <p:cTn id="17" dur="1"/>
                                        <p:tgtEl>
                                          <p:spTgt spid="1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fade">
                                      <p:cBhvr>
                                        <p:cTn id="22" dur="1"/>
                                        <p:tgtEl>
                                          <p:spTgt spid="1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fade">
                                      <p:cBhvr>
                                        <p:cTn id="27" dur="1"/>
                                        <p:tgtEl>
                                          <p:spTgt spid="1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7"/>
                                        </p:tgtEl>
                                        <p:attrNameLst>
                                          <p:attrName>style.visibility</p:attrName>
                                        </p:attrNameLst>
                                      </p:cBhvr>
                                      <p:to>
                                        <p:strVal val="visible"/>
                                      </p:to>
                                    </p:set>
                                    <p:animEffect transition="in" filter="fade">
                                      <p:cBhvr>
                                        <p:cTn id="32" dur="1"/>
                                        <p:tgtEl>
                                          <p:spTgt spid="19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2"/>
                                        </p:tgtEl>
                                        <p:attrNameLst>
                                          <p:attrName>style.visibility</p:attrName>
                                        </p:attrNameLst>
                                      </p:cBhvr>
                                      <p:to>
                                        <p:strVal val="visible"/>
                                      </p:to>
                                    </p:set>
                                    <p:animEffect transition="in" filter="fade">
                                      <p:cBhvr>
                                        <p:cTn id="37" dur="1"/>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8"/>
          <p:cNvPicPr preferRelativeResize="0"/>
          <p:nvPr/>
        </p:nvPicPr>
        <p:blipFill>
          <a:blip r:embed="rId3">
            <a:alphaModFix/>
          </a:blip>
          <a:stretch>
            <a:fillRect/>
          </a:stretch>
        </p:blipFill>
        <p:spPr>
          <a:xfrm>
            <a:off x="0" y="-11"/>
            <a:ext cx="9144000" cy="514351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Kepler-1625b.</a:t>
            </a:r>
            <a:endParaRPr>
              <a:solidFill>
                <a:srgbClr val="FFFFFF"/>
              </a:solidFill>
              <a:latin typeface="Comic Sans MS"/>
              <a:ea typeface="Comic Sans MS"/>
              <a:cs typeface="Comic Sans MS"/>
              <a:sym typeface="Comic Sans MS"/>
            </a:endParaRPr>
          </a:p>
        </p:txBody>
      </p:sp>
      <p:sp>
        <p:nvSpPr>
          <p:cNvPr id="208" name="Google Shape;208;p29"/>
          <p:cNvSpPr txBox="1">
            <a:spLocks noGrp="1"/>
          </p:cNvSpPr>
          <p:nvPr>
            <p:ph type="title"/>
          </p:nvPr>
        </p:nvSpPr>
        <p:spPr>
          <a:xfrm>
            <a:off x="311700" y="12832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Constelação de Cisne</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09" name="Google Shape;209;p29"/>
          <p:cNvSpPr txBox="1">
            <a:spLocks noGrp="1"/>
          </p:cNvSpPr>
          <p:nvPr>
            <p:ph type="title"/>
          </p:nvPr>
        </p:nvSpPr>
        <p:spPr>
          <a:xfrm>
            <a:off x="311700" y="1892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Comic Sans MS"/>
              <a:buChar char="❖"/>
            </a:pPr>
            <a:r>
              <a:rPr lang="pt-BR" sz="2000">
                <a:solidFill>
                  <a:schemeClr val="lt1"/>
                </a:solidFill>
                <a:latin typeface="Comic Sans MS"/>
                <a:ea typeface="Comic Sans MS"/>
                <a:cs typeface="Comic Sans MS"/>
                <a:sym typeface="Comic Sans MS"/>
              </a:rPr>
              <a:t>3 massas de Júpiter.</a:t>
            </a:r>
            <a:endParaRPr sz="20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10" name="Google Shape;210;p29"/>
          <p:cNvSpPr txBox="1">
            <a:spLocks noGrp="1"/>
          </p:cNvSpPr>
          <p:nvPr>
            <p:ph type="title"/>
          </p:nvPr>
        </p:nvSpPr>
        <p:spPr>
          <a:xfrm>
            <a:off x="311700" y="24655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Comic Sans MS"/>
              <a:buChar char="❖"/>
            </a:pPr>
            <a:r>
              <a:rPr lang="pt-BR" sz="2000">
                <a:solidFill>
                  <a:schemeClr val="lt1"/>
                </a:solidFill>
                <a:latin typeface="Comic Sans MS"/>
                <a:ea typeface="Comic Sans MS"/>
                <a:cs typeface="Comic Sans MS"/>
                <a:sym typeface="Comic Sans MS"/>
              </a:rPr>
              <a:t>Distância não especificada.</a:t>
            </a:r>
            <a:endParaRPr sz="20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0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pic>
        <p:nvPicPr>
          <p:cNvPr id="211" name="Google Shape;211;p29"/>
          <p:cNvPicPr preferRelativeResize="0"/>
          <p:nvPr/>
        </p:nvPicPr>
        <p:blipFill rotWithShape="1">
          <a:blip r:embed="rId3">
            <a:alphaModFix/>
          </a:blip>
          <a:srcRect l="14376"/>
          <a:stretch/>
        </p:blipFill>
        <p:spPr>
          <a:xfrm>
            <a:off x="4862718" y="1083838"/>
            <a:ext cx="4115907" cy="2975825"/>
          </a:xfrm>
          <a:prstGeom prst="rect">
            <a:avLst/>
          </a:prstGeom>
          <a:noFill/>
          <a:ln>
            <a:noFill/>
          </a:ln>
        </p:spPr>
      </p:pic>
      <p:sp>
        <p:nvSpPr>
          <p:cNvPr id="212" name="Google Shape;212;p29"/>
          <p:cNvSpPr txBox="1">
            <a:spLocks noGrp="1"/>
          </p:cNvSpPr>
          <p:nvPr>
            <p:ph type="title"/>
          </p:nvPr>
        </p:nvSpPr>
        <p:spPr>
          <a:xfrm>
            <a:off x="311700" y="308187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Comic Sans MS"/>
              <a:buChar char="❖"/>
            </a:pPr>
            <a:r>
              <a:rPr lang="pt-BR" sz="2000">
                <a:solidFill>
                  <a:schemeClr val="lt1"/>
                </a:solidFill>
                <a:latin typeface="Comic Sans MS"/>
                <a:ea typeface="Comic Sans MS"/>
                <a:cs typeface="Comic Sans MS"/>
                <a:sym typeface="Comic Sans MS"/>
              </a:rPr>
              <a:t>Ano de 287 dias.</a:t>
            </a:r>
            <a:endParaRPr sz="20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13" name="Google Shape;213;p29"/>
          <p:cNvSpPr txBox="1">
            <a:spLocks noGrp="1"/>
          </p:cNvSpPr>
          <p:nvPr>
            <p:ph type="title"/>
          </p:nvPr>
        </p:nvSpPr>
        <p:spPr>
          <a:xfrm>
            <a:off x="311700" y="369147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Comic Sans MS"/>
              <a:buChar char="❖"/>
            </a:pPr>
            <a:r>
              <a:rPr lang="pt-BR" sz="2000">
                <a:solidFill>
                  <a:schemeClr val="lt1"/>
                </a:solidFill>
                <a:latin typeface="Comic Sans MS"/>
                <a:ea typeface="Comic Sans MS"/>
                <a:cs typeface="Comic Sans MS"/>
                <a:sym typeface="Comic Sans MS"/>
              </a:rPr>
              <a:t>Primeira evidência de exolua.</a:t>
            </a:r>
            <a:endParaRPr sz="20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1"/>
                                        <p:tgtEl>
                                          <p:spTgt spid="2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9"/>
                                        </p:tgtEl>
                                        <p:attrNameLst>
                                          <p:attrName>style.visibility</p:attrName>
                                        </p:attrNameLst>
                                      </p:cBhvr>
                                      <p:to>
                                        <p:strVal val="visible"/>
                                      </p:to>
                                    </p:set>
                                    <p:animEffect transition="in" filter="fade">
                                      <p:cBhvr>
                                        <p:cTn id="17" dur="1"/>
                                        <p:tgtEl>
                                          <p:spTgt spid="2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0"/>
                                        </p:tgtEl>
                                        <p:attrNameLst>
                                          <p:attrName>style.visibility</p:attrName>
                                        </p:attrNameLst>
                                      </p:cBhvr>
                                      <p:to>
                                        <p:strVal val="visible"/>
                                      </p:to>
                                    </p:set>
                                    <p:animEffect transition="in" filter="fade">
                                      <p:cBhvr>
                                        <p:cTn id="22" dur="1"/>
                                        <p:tgtEl>
                                          <p:spTgt spid="2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2"/>
                                        </p:tgtEl>
                                        <p:attrNameLst>
                                          <p:attrName>style.visibility</p:attrName>
                                        </p:attrNameLst>
                                      </p:cBhvr>
                                      <p:to>
                                        <p:strVal val="visible"/>
                                      </p:to>
                                    </p:set>
                                    <p:animEffect transition="in" filter="fade">
                                      <p:cBhvr>
                                        <p:cTn id="27" dur="1"/>
                                        <p:tgtEl>
                                          <p:spTgt spid="2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3"/>
                                        </p:tgtEl>
                                        <p:attrNameLst>
                                          <p:attrName>style.visibility</p:attrName>
                                        </p:attrNameLst>
                                      </p:cBhvr>
                                      <p:to>
                                        <p:strVal val="visible"/>
                                      </p:to>
                                    </p:set>
                                    <p:animEffect transition="in" filter="fade">
                                      <p:cBhvr>
                                        <p:cTn id="32" dur="1"/>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0" name="Google Shape;220;p30"/>
          <p:cNvPicPr preferRelativeResize="0"/>
          <p:nvPr/>
        </p:nvPicPr>
        <p:blipFill>
          <a:blip r:embed="rId3">
            <a:alphaModFix/>
          </a:blip>
          <a:stretch>
            <a:fillRect/>
          </a:stretch>
        </p:blipFill>
        <p:spPr>
          <a:xfrm>
            <a:off x="0" y="0"/>
            <a:ext cx="9233474" cy="51938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Kepler-452b.</a:t>
            </a:r>
            <a:endParaRPr>
              <a:solidFill>
                <a:srgbClr val="FFFFFF"/>
              </a:solidFill>
              <a:latin typeface="Comic Sans MS"/>
              <a:ea typeface="Comic Sans MS"/>
              <a:cs typeface="Comic Sans MS"/>
              <a:sym typeface="Comic Sans MS"/>
            </a:endParaRPr>
          </a:p>
        </p:txBody>
      </p:sp>
      <p:sp>
        <p:nvSpPr>
          <p:cNvPr id="226" name="Google Shape;226;p31"/>
          <p:cNvSpPr txBox="1">
            <a:spLocks noGrp="1"/>
          </p:cNvSpPr>
          <p:nvPr>
            <p:ph type="title"/>
          </p:nvPr>
        </p:nvSpPr>
        <p:spPr>
          <a:xfrm>
            <a:off x="311700" y="1892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5 M</a:t>
            </a:r>
            <a:r>
              <a:rPr lang="pt-BR" sz="2000" baseline="-25000">
                <a:solidFill>
                  <a:srgbClr val="FFFFFF"/>
                </a:solidFill>
                <a:latin typeface="Comic Sans MS"/>
                <a:ea typeface="Comic Sans MS"/>
                <a:cs typeface="Comic Sans MS"/>
                <a:sym typeface="Comic Sans MS"/>
              </a:rPr>
              <a:t>⊕</a:t>
            </a:r>
            <a:r>
              <a:rPr lang="pt-BR" sz="2000">
                <a:solidFill>
                  <a:srgbClr val="FFFFFF"/>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27" name="Google Shape;227;p31"/>
          <p:cNvSpPr txBox="1">
            <a:spLocks noGrp="1"/>
          </p:cNvSpPr>
          <p:nvPr>
            <p:ph type="title"/>
          </p:nvPr>
        </p:nvSpPr>
        <p:spPr>
          <a:xfrm>
            <a:off x="311700" y="25024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1,046 UA.</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28" name="Google Shape;228;p31"/>
          <p:cNvSpPr txBox="1">
            <a:spLocks noGrp="1"/>
          </p:cNvSpPr>
          <p:nvPr>
            <p:ph type="title"/>
          </p:nvPr>
        </p:nvSpPr>
        <p:spPr>
          <a:xfrm>
            <a:off x="311700" y="31120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Período de 384 dias.</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29" name="Google Shape;229;p31"/>
          <p:cNvSpPr txBox="1">
            <a:spLocks noGrp="1"/>
          </p:cNvSpPr>
          <p:nvPr>
            <p:ph type="title"/>
          </p:nvPr>
        </p:nvSpPr>
        <p:spPr>
          <a:xfrm>
            <a:off x="311700" y="37216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Um “primo” da terra.</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30" name="Google Shape;230;p31"/>
          <p:cNvSpPr txBox="1">
            <a:spLocks noGrp="1"/>
          </p:cNvSpPr>
          <p:nvPr>
            <p:ph type="title"/>
          </p:nvPr>
        </p:nvSpPr>
        <p:spPr>
          <a:xfrm>
            <a:off x="311700" y="12832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Constelação de Cisne.</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pic>
        <p:nvPicPr>
          <p:cNvPr id="231" name="Google Shape;231;p31"/>
          <p:cNvPicPr preferRelativeResize="0"/>
          <p:nvPr/>
        </p:nvPicPr>
        <p:blipFill rotWithShape="1">
          <a:blip r:embed="rId3">
            <a:alphaModFix/>
          </a:blip>
          <a:srcRect l="21783"/>
          <a:stretch/>
        </p:blipFill>
        <p:spPr>
          <a:xfrm>
            <a:off x="5093249" y="1384125"/>
            <a:ext cx="3906902" cy="28093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
                                        </p:tgtEl>
                                        <p:attrNameLst>
                                          <p:attrName>style.visibility</p:attrName>
                                        </p:attrNameLst>
                                      </p:cBhvr>
                                      <p:to>
                                        <p:strVal val="visible"/>
                                      </p:to>
                                    </p:set>
                                    <p:animEffect transition="in" filter="fade">
                                      <p:cBhvr>
                                        <p:cTn id="12" dur="1"/>
                                        <p:tgtEl>
                                          <p:spTgt spid="2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1"/>
                                        <p:tgtEl>
                                          <p:spTgt spid="2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1"/>
                                        <p:tgtEl>
                                          <p:spTgt spid="2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8"/>
                                        </p:tgtEl>
                                        <p:attrNameLst>
                                          <p:attrName>style.visibility</p:attrName>
                                        </p:attrNameLst>
                                      </p:cBhvr>
                                      <p:to>
                                        <p:strVal val="visible"/>
                                      </p:to>
                                    </p:set>
                                    <p:animEffect transition="in" filter="fade">
                                      <p:cBhvr>
                                        <p:cTn id="27" dur="1"/>
                                        <p:tgtEl>
                                          <p:spTgt spid="2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9"/>
                                        </p:tgtEl>
                                        <p:attrNameLst>
                                          <p:attrName>style.visibility</p:attrName>
                                        </p:attrNameLst>
                                      </p:cBhvr>
                                      <p:to>
                                        <p:strVal val="visible"/>
                                      </p:to>
                                    </p:set>
                                    <p:animEffect transition="in" filter="fade">
                                      <p:cBhvr>
                                        <p:cTn id="32" dur="1"/>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Como são formados os planetas.</a:t>
            </a:r>
            <a:endParaRPr>
              <a:solidFill>
                <a:srgbClr val="FFFFFF"/>
              </a:solidFill>
              <a:latin typeface="Comic Sans MS"/>
              <a:ea typeface="Comic Sans MS"/>
              <a:cs typeface="Comic Sans MS"/>
              <a:sym typeface="Comic Sans MS"/>
            </a:endParaRPr>
          </a:p>
        </p:txBody>
      </p:sp>
      <p:sp>
        <p:nvSpPr>
          <p:cNvPr id="63" name="Google Shape;63;p14"/>
          <p:cNvSpPr txBox="1">
            <a:spLocks noGrp="1"/>
          </p:cNvSpPr>
          <p:nvPr>
            <p:ph type="title"/>
          </p:nvPr>
        </p:nvSpPr>
        <p:spPr>
          <a:xfrm>
            <a:off x="311700" y="12832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Nebulosa.</a:t>
            </a:r>
            <a:endParaRPr sz="2000">
              <a:solidFill>
                <a:srgbClr val="FFFFFF"/>
              </a:solidFill>
              <a:latin typeface="Comic Sans MS"/>
              <a:ea typeface="Comic Sans MS"/>
              <a:cs typeface="Comic Sans MS"/>
              <a:sym typeface="Comic Sans MS"/>
            </a:endParaRPr>
          </a:p>
        </p:txBody>
      </p:sp>
      <p:pic>
        <p:nvPicPr>
          <p:cNvPr id="64" name="Google Shape;64;p14"/>
          <p:cNvPicPr preferRelativeResize="0"/>
          <p:nvPr/>
        </p:nvPicPr>
        <p:blipFill rotWithShape="1">
          <a:blip r:embed="rId3">
            <a:alphaModFix/>
          </a:blip>
          <a:srcRect l="12663" t="12148" r="60625" b="46431"/>
          <a:stretch/>
        </p:blipFill>
        <p:spPr>
          <a:xfrm>
            <a:off x="4621125" y="1389351"/>
            <a:ext cx="3556224" cy="3081075"/>
          </a:xfrm>
          <a:prstGeom prst="rect">
            <a:avLst/>
          </a:prstGeom>
          <a:noFill/>
          <a:ln>
            <a:noFill/>
          </a:ln>
        </p:spPr>
      </p:pic>
      <p:pic>
        <p:nvPicPr>
          <p:cNvPr id="65" name="Google Shape;65;p14"/>
          <p:cNvPicPr preferRelativeResize="0"/>
          <p:nvPr/>
        </p:nvPicPr>
        <p:blipFill rotWithShape="1">
          <a:blip r:embed="rId3">
            <a:alphaModFix/>
          </a:blip>
          <a:srcRect l="12663" t="57136" r="60625" b="31472"/>
          <a:stretch/>
        </p:blipFill>
        <p:spPr>
          <a:xfrm>
            <a:off x="4621125" y="2419483"/>
            <a:ext cx="3556224" cy="847330"/>
          </a:xfrm>
          <a:prstGeom prst="rect">
            <a:avLst/>
          </a:prstGeom>
          <a:noFill/>
          <a:ln>
            <a:noFill/>
          </a:ln>
        </p:spPr>
      </p:pic>
      <p:pic>
        <p:nvPicPr>
          <p:cNvPr id="66" name="Google Shape;66;p14"/>
          <p:cNvPicPr preferRelativeResize="0"/>
          <p:nvPr/>
        </p:nvPicPr>
        <p:blipFill rotWithShape="1">
          <a:blip r:embed="rId3">
            <a:alphaModFix/>
          </a:blip>
          <a:srcRect l="12663" t="72195" r="60625" b="15725"/>
          <a:stretch/>
        </p:blipFill>
        <p:spPr>
          <a:xfrm>
            <a:off x="4621125" y="2393894"/>
            <a:ext cx="3556224" cy="898506"/>
          </a:xfrm>
          <a:prstGeom prst="rect">
            <a:avLst/>
          </a:prstGeom>
          <a:noFill/>
          <a:ln>
            <a:noFill/>
          </a:ln>
        </p:spPr>
      </p:pic>
      <p:pic>
        <p:nvPicPr>
          <p:cNvPr id="67" name="Google Shape;67;p14"/>
          <p:cNvPicPr preferRelativeResize="0"/>
          <p:nvPr/>
        </p:nvPicPr>
        <p:blipFill rotWithShape="1">
          <a:blip r:embed="rId4">
            <a:alphaModFix/>
          </a:blip>
          <a:srcRect l="12824" t="38469" r="60249" b="44396"/>
          <a:stretch/>
        </p:blipFill>
        <p:spPr>
          <a:xfrm>
            <a:off x="4621125" y="2210915"/>
            <a:ext cx="3556224" cy="1264478"/>
          </a:xfrm>
          <a:prstGeom prst="rect">
            <a:avLst/>
          </a:prstGeom>
          <a:noFill/>
          <a:ln>
            <a:noFill/>
          </a:ln>
        </p:spPr>
      </p:pic>
      <p:pic>
        <p:nvPicPr>
          <p:cNvPr id="68" name="Google Shape;68;p14"/>
          <p:cNvPicPr preferRelativeResize="0"/>
          <p:nvPr/>
        </p:nvPicPr>
        <p:blipFill rotWithShape="1">
          <a:blip r:embed="rId4">
            <a:alphaModFix/>
          </a:blip>
          <a:srcRect l="12824" t="55539" r="60249" b="34918"/>
          <a:stretch/>
        </p:blipFill>
        <p:spPr>
          <a:xfrm>
            <a:off x="4621125" y="2577822"/>
            <a:ext cx="3556224" cy="704152"/>
          </a:xfrm>
          <a:prstGeom prst="rect">
            <a:avLst/>
          </a:prstGeom>
          <a:noFill/>
          <a:ln>
            <a:noFill/>
          </a:ln>
        </p:spPr>
      </p:pic>
      <p:pic>
        <p:nvPicPr>
          <p:cNvPr id="69" name="Google Shape;69;p14"/>
          <p:cNvPicPr preferRelativeResize="0"/>
          <p:nvPr/>
        </p:nvPicPr>
        <p:blipFill rotWithShape="1">
          <a:blip r:embed="rId4">
            <a:alphaModFix/>
          </a:blip>
          <a:srcRect l="12824" t="67721" r="60249" b="22736"/>
          <a:stretch/>
        </p:blipFill>
        <p:spPr>
          <a:xfrm>
            <a:off x="4621125" y="2577822"/>
            <a:ext cx="3556224" cy="704152"/>
          </a:xfrm>
          <a:prstGeom prst="rect">
            <a:avLst/>
          </a:prstGeom>
          <a:noFill/>
          <a:ln>
            <a:noFill/>
          </a:ln>
        </p:spPr>
      </p:pic>
      <p:sp>
        <p:nvSpPr>
          <p:cNvPr id="70" name="Google Shape;70;p14"/>
          <p:cNvSpPr txBox="1">
            <a:spLocks noGrp="1"/>
          </p:cNvSpPr>
          <p:nvPr>
            <p:ph type="title"/>
          </p:nvPr>
        </p:nvSpPr>
        <p:spPr>
          <a:xfrm>
            <a:off x="311700" y="1892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Planetesimais.</a:t>
            </a:r>
            <a:endParaRPr sz="2000">
              <a:solidFill>
                <a:srgbClr val="FFFFFF"/>
              </a:solidFill>
              <a:latin typeface="Comic Sans MS"/>
              <a:ea typeface="Comic Sans MS"/>
              <a:cs typeface="Comic Sans MS"/>
              <a:sym typeface="Comic Sans MS"/>
            </a:endParaRPr>
          </a:p>
        </p:txBody>
      </p:sp>
      <p:sp>
        <p:nvSpPr>
          <p:cNvPr id="71" name="Google Shape;71;p14"/>
          <p:cNvSpPr txBox="1">
            <a:spLocks noGrp="1"/>
          </p:cNvSpPr>
          <p:nvPr>
            <p:ph type="title"/>
          </p:nvPr>
        </p:nvSpPr>
        <p:spPr>
          <a:xfrm>
            <a:off x="311700" y="25024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Protoplanetas.</a:t>
            </a:r>
            <a:endParaRPr sz="2000">
              <a:solidFill>
                <a:srgbClr val="FFFFFF"/>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6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1"/>
                                        <p:tgtEl>
                                          <p:spTgt spid="6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1"/>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7"/>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1"/>
                                        <p:tgtEl>
                                          <p:spTgt spid="6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1"/>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8"/>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1"/>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2"/>
          <p:cNvPicPr preferRelativeResize="0"/>
          <p:nvPr/>
        </p:nvPicPr>
        <p:blipFill rotWithShape="1">
          <a:blip r:embed="rId3">
            <a:alphaModFix amt="60000"/>
          </a:blip>
          <a:srcRect l="1431" t="11441" r="2497" b="7815"/>
          <a:stretch/>
        </p:blipFill>
        <p:spPr>
          <a:xfrm>
            <a:off x="0" y="0"/>
            <a:ext cx="9233269" cy="5143501"/>
          </a:xfrm>
          <a:prstGeom prst="rect">
            <a:avLst/>
          </a:prstGeom>
          <a:noFill/>
          <a:ln>
            <a:noFill/>
          </a:ln>
          <a:effectLst>
            <a:outerShdw blurRad="57150" dist="19050" dir="5400000" algn="bl" rotWithShape="0">
              <a:srgbClr val="000000">
                <a:alpha val="30000"/>
              </a:srgbClr>
            </a:outerShdw>
          </a:effectLst>
        </p:spPr>
      </p:pic>
      <p:sp>
        <p:nvSpPr>
          <p:cNvPr id="237" name="Google Shape;237;p32"/>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HD 189733b</a:t>
            </a:r>
            <a:endParaRPr>
              <a:solidFill>
                <a:srgbClr val="FFFFFF"/>
              </a:solidFill>
              <a:latin typeface="Comic Sans MS"/>
              <a:ea typeface="Comic Sans MS"/>
              <a:cs typeface="Comic Sans MS"/>
              <a:sym typeface="Comic Sans MS"/>
            </a:endParaRPr>
          </a:p>
        </p:txBody>
      </p:sp>
      <p:sp>
        <p:nvSpPr>
          <p:cNvPr id="238" name="Google Shape;238;p32"/>
          <p:cNvSpPr txBox="1">
            <a:spLocks noGrp="1"/>
          </p:cNvSpPr>
          <p:nvPr>
            <p:ph type="title"/>
          </p:nvPr>
        </p:nvSpPr>
        <p:spPr>
          <a:xfrm>
            <a:off x="311700" y="1892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1,13 massas de Júpiter.</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39" name="Google Shape;239;p32"/>
          <p:cNvSpPr txBox="1">
            <a:spLocks noGrp="1"/>
          </p:cNvSpPr>
          <p:nvPr>
            <p:ph type="title"/>
          </p:nvPr>
        </p:nvSpPr>
        <p:spPr>
          <a:xfrm>
            <a:off x="311700" y="25024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0,03 UA.</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40" name="Google Shape;240;p32"/>
          <p:cNvSpPr txBox="1">
            <a:spLocks noGrp="1"/>
          </p:cNvSpPr>
          <p:nvPr>
            <p:ph type="title"/>
          </p:nvPr>
        </p:nvSpPr>
        <p:spPr>
          <a:xfrm>
            <a:off x="311700" y="31120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Período de 2,21 dias.</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41" name="Google Shape;241;p32"/>
          <p:cNvSpPr txBox="1">
            <a:spLocks noGrp="1"/>
          </p:cNvSpPr>
          <p:nvPr>
            <p:ph type="title"/>
          </p:nvPr>
        </p:nvSpPr>
        <p:spPr>
          <a:xfrm>
            <a:off x="311700" y="37216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Primeira evidência de uma exolua.</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42" name="Google Shape;242;p32"/>
          <p:cNvSpPr txBox="1">
            <a:spLocks noGrp="1"/>
          </p:cNvSpPr>
          <p:nvPr>
            <p:ph type="title"/>
          </p:nvPr>
        </p:nvSpPr>
        <p:spPr>
          <a:xfrm>
            <a:off x="311700" y="12832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Constelação da Raposa.</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1"/>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fade">
                                      <p:cBhvr>
                                        <p:cTn id="12" dur="1"/>
                                        <p:tgtEl>
                                          <p:spTgt spid="2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9"/>
                                        </p:tgtEl>
                                        <p:attrNameLst>
                                          <p:attrName>style.visibility</p:attrName>
                                        </p:attrNameLst>
                                      </p:cBhvr>
                                      <p:to>
                                        <p:strVal val="visible"/>
                                      </p:to>
                                    </p:set>
                                    <p:animEffect transition="in" filter="fade">
                                      <p:cBhvr>
                                        <p:cTn id="17" dur="1"/>
                                        <p:tgtEl>
                                          <p:spTgt spid="2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0"/>
                                        </p:tgtEl>
                                        <p:attrNameLst>
                                          <p:attrName>style.visibility</p:attrName>
                                        </p:attrNameLst>
                                      </p:cBhvr>
                                      <p:to>
                                        <p:strVal val="visible"/>
                                      </p:to>
                                    </p:set>
                                    <p:animEffect transition="in" filter="fade">
                                      <p:cBhvr>
                                        <p:cTn id="22" dur="1"/>
                                        <p:tgtEl>
                                          <p:spTgt spid="2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1"/>
                                        </p:tgtEl>
                                        <p:attrNameLst>
                                          <p:attrName>style.visibility</p:attrName>
                                        </p:attrNameLst>
                                      </p:cBhvr>
                                      <p:to>
                                        <p:strVal val="visible"/>
                                      </p:to>
                                    </p:set>
                                    <p:animEffect transition="in" filter="fade">
                                      <p:cBhvr>
                                        <p:cTn id="27" dur="1"/>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3"/>
          <p:cNvPicPr preferRelativeResize="0"/>
          <p:nvPr/>
        </p:nvPicPr>
        <p:blipFill rotWithShape="1">
          <a:blip r:embed="rId3">
            <a:alphaModFix amt="60000"/>
          </a:blip>
          <a:srcRect l="1431" t="11441" r="2497" b="7815"/>
          <a:stretch/>
        </p:blipFill>
        <p:spPr>
          <a:xfrm>
            <a:off x="0" y="0"/>
            <a:ext cx="9233269" cy="5143501"/>
          </a:xfrm>
          <a:prstGeom prst="rect">
            <a:avLst/>
          </a:prstGeom>
          <a:noFill/>
          <a:ln>
            <a:noFill/>
          </a:ln>
          <a:effectLst>
            <a:outerShdw blurRad="57150" dist="19050" dir="5400000" algn="bl" rotWithShape="0">
              <a:srgbClr val="000000">
                <a:alpha val="30000"/>
              </a:srgbClr>
            </a:outerShdw>
          </a:effectLst>
        </p:spPr>
      </p:pic>
      <p:sp>
        <p:nvSpPr>
          <p:cNvPr id="248" name="Google Shape;248;p33"/>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HD 189733b</a:t>
            </a:r>
            <a:endParaRPr>
              <a:solidFill>
                <a:srgbClr val="FFFFFF"/>
              </a:solidFill>
              <a:latin typeface="Comic Sans MS"/>
              <a:ea typeface="Comic Sans MS"/>
              <a:cs typeface="Comic Sans MS"/>
              <a:sym typeface="Comic Sans MS"/>
            </a:endParaRPr>
          </a:p>
        </p:txBody>
      </p:sp>
      <p:sp>
        <p:nvSpPr>
          <p:cNvPr id="249" name="Google Shape;249;p33"/>
          <p:cNvSpPr txBox="1">
            <a:spLocks noGrp="1"/>
          </p:cNvSpPr>
          <p:nvPr>
            <p:ph type="body" idx="1"/>
          </p:nvPr>
        </p:nvSpPr>
        <p:spPr>
          <a:xfrm>
            <a:off x="311700" y="1417800"/>
            <a:ext cx="8520600" cy="514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Atmosfera com temperatura em torno de 1100ºC;</a:t>
            </a:r>
            <a:endParaRPr sz="2000">
              <a:solidFill>
                <a:srgbClr val="FFFFFF"/>
              </a:solidFill>
              <a:latin typeface="Comic Sans MS"/>
              <a:ea typeface="Comic Sans MS"/>
              <a:cs typeface="Comic Sans MS"/>
              <a:sym typeface="Comic Sans MS"/>
            </a:endParaRPr>
          </a:p>
        </p:txBody>
      </p:sp>
      <p:sp>
        <p:nvSpPr>
          <p:cNvPr id="250" name="Google Shape;250;p33"/>
          <p:cNvSpPr txBox="1">
            <a:spLocks noGrp="1"/>
          </p:cNvSpPr>
          <p:nvPr>
            <p:ph type="body" idx="1"/>
          </p:nvPr>
        </p:nvSpPr>
        <p:spPr>
          <a:xfrm>
            <a:off x="311700" y="2332075"/>
            <a:ext cx="8520600" cy="514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Silicatos (Si</a:t>
            </a:r>
            <a:r>
              <a:rPr lang="pt-BR" sz="2000" baseline="-25000">
                <a:solidFill>
                  <a:srgbClr val="FFFFFF"/>
                </a:solidFill>
                <a:latin typeface="Comic Sans MS"/>
                <a:ea typeface="Comic Sans MS"/>
                <a:cs typeface="Comic Sans MS"/>
                <a:sym typeface="Comic Sans MS"/>
              </a:rPr>
              <a:t>y</a:t>
            </a:r>
            <a:r>
              <a:rPr lang="pt-BR" sz="2000">
                <a:solidFill>
                  <a:srgbClr val="FFFFFF"/>
                </a:solidFill>
                <a:latin typeface="Comic Sans MS"/>
                <a:ea typeface="Comic Sans MS"/>
                <a:cs typeface="Comic Sans MS"/>
                <a:sym typeface="Comic Sans MS"/>
              </a:rPr>
              <a:t>O</a:t>
            </a:r>
            <a:r>
              <a:rPr lang="pt-BR" sz="2000" baseline="-25000">
                <a:solidFill>
                  <a:srgbClr val="FFFFFF"/>
                </a:solidFill>
                <a:latin typeface="Comic Sans MS"/>
                <a:ea typeface="Comic Sans MS"/>
                <a:cs typeface="Comic Sans MS"/>
                <a:sym typeface="Comic Sans MS"/>
              </a:rPr>
              <a:t>x</a:t>
            </a:r>
            <a:r>
              <a:rPr lang="pt-BR" sz="2000">
                <a:solidFill>
                  <a:srgbClr val="FFFFFF"/>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p:txBody>
      </p:sp>
      <p:pic>
        <p:nvPicPr>
          <p:cNvPr id="251" name="Google Shape;251;p33"/>
          <p:cNvPicPr preferRelativeResize="0"/>
          <p:nvPr/>
        </p:nvPicPr>
        <p:blipFill>
          <a:blip r:embed="rId4">
            <a:alphaModFix/>
          </a:blip>
          <a:stretch>
            <a:fillRect/>
          </a:stretch>
        </p:blipFill>
        <p:spPr>
          <a:xfrm>
            <a:off x="5152838" y="2808375"/>
            <a:ext cx="2466975" cy="1847850"/>
          </a:xfrm>
          <a:prstGeom prst="rect">
            <a:avLst/>
          </a:prstGeom>
          <a:noFill/>
          <a:ln>
            <a:noFill/>
          </a:ln>
        </p:spPr>
      </p:pic>
      <p:pic>
        <p:nvPicPr>
          <p:cNvPr id="252" name="Google Shape;252;p33"/>
          <p:cNvPicPr preferRelativeResize="0"/>
          <p:nvPr/>
        </p:nvPicPr>
        <p:blipFill>
          <a:blip r:embed="rId5">
            <a:alphaModFix/>
          </a:blip>
          <a:stretch>
            <a:fillRect/>
          </a:stretch>
        </p:blipFill>
        <p:spPr>
          <a:xfrm>
            <a:off x="3652838" y="2903625"/>
            <a:ext cx="2752725" cy="1657350"/>
          </a:xfrm>
          <a:prstGeom prst="rect">
            <a:avLst/>
          </a:prstGeom>
          <a:noFill/>
          <a:ln>
            <a:noFill/>
          </a:ln>
        </p:spPr>
      </p:pic>
      <p:pic>
        <p:nvPicPr>
          <p:cNvPr id="253" name="Google Shape;253;p33"/>
          <p:cNvPicPr preferRelativeResize="0"/>
          <p:nvPr/>
        </p:nvPicPr>
        <p:blipFill>
          <a:blip r:embed="rId6">
            <a:alphaModFix/>
          </a:blip>
          <a:stretch>
            <a:fillRect/>
          </a:stretch>
        </p:blipFill>
        <p:spPr>
          <a:xfrm>
            <a:off x="6405563" y="2860750"/>
            <a:ext cx="2619375" cy="1743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fade">
                                      <p:cBhvr>
                                        <p:cTn id="12" dur="1"/>
                                        <p:tgtEl>
                                          <p:spTgt spid="2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
                                        </p:tgtEl>
                                        <p:attrNameLst>
                                          <p:attrName>style.visibility</p:attrName>
                                        </p:attrNameLst>
                                      </p:cBhvr>
                                      <p:to>
                                        <p:strVal val="visible"/>
                                      </p:to>
                                    </p:set>
                                    <p:animEffect transition="in" filter="fade">
                                      <p:cBhvr>
                                        <p:cTn id="17" dur="300"/>
                                        <p:tgtEl>
                                          <p:spTgt spid="2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3"/>
                                        </p:tgtEl>
                                        <p:attrNameLst>
                                          <p:attrName>style.visibility</p:attrName>
                                        </p:attrNameLst>
                                      </p:cBhvr>
                                      <p:to>
                                        <p:strVal val="visible"/>
                                      </p:to>
                                    </p:set>
                                    <p:animEffect transition="in" filter="fade">
                                      <p:cBhvr>
                                        <p:cTn id="22" dur="1"/>
                                        <p:tgtEl>
                                          <p:spTgt spid="2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1"/>
                                        </p:tgtEl>
                                        <p:attrNameLst>
                                          <p:attrName>style.visibility</p:attrName>
                                        </p:attrNameLst>
                                      </p:cBhvr>
                                      <p:to>
                                        <p:strVal val="visible"/>
                                      </p:to>
                                    </p:set>
                                    <p:animEffect transition="in" filter="fade">
                                      <p:cBhvr>
                                        <p:cTn id="27" dur="1"/>
                                        <p:tgtEl>
                                          <p:spTgt spid="251"/>
                                        </p:tgtEl>
                                      </p:cBhvr>
                                    </p:animEffect>
                                  </p:childTnLst>
                                </p:cTn>
                              </p:par>
                              <p:par>
                                <p:cTn id="28" presetID="1" presetClass="exit" presetSubtype="0" fill="hold" nodeType="withEffect">
                                  <p:stCondLst>
                                    <p:cond delay="0"/>
                                  </p:stCondLst>
                                  <p:childTnLst>
                                    <p:set>
                                      <p:cBhvr>
                                        <p:cTn id="29" dur="1" fill="hold">
                                          <p:stCondLst>
                                            <p:cond delay="0"/>
                                          </p:stCondLst>
                                        </p:cTn>
                                        <p:tgtEl>
                                          <p:spTgt spid="25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4"/>
          <p:cNvPicPr preferRelativeResize="0"/>
          <p:nvPr/>
        </p:nvPicPr>
        <p:blipFill rotWithShape="1">
          <a:blip r:embed="rId3">
            <a:alphaModFix/>
          </a:blip>
          <a:srcRect t="16121"/>
          <a:stretch/>
        </p:blipFill>
        <p:spPr>
          <a:xfrm>
            <a:off x="0" y="0"/>
            <a:ext cx="9144000" cy="5110175"/>
          </a:xfrm>
          <a:prstGeom prst="rect">
            <a:avLst/>
          </a:prstGeom>
          <a:noFill/>
          <a:ln>
            <a:noFill/>
          </a:ln>
        </p:spPr>
      </p:pic>
      <p:sp>
        <p:nvSpPr>
          <p:cNvPr id="259" name="Google Shape;259;p34"/>
          <p:cNvSpPr txBox="1"/>
          <p:nvPr/>
        </p:nvSpPr>
        <p:spPr>
          <a:xfrm>
            <a:off x="311700" y="372725"/>
            <a:ext cx="8520600" cy="6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2800" b="1">
                <a:solidFill>
                  <a:srgbClr val="FFFFFF"/>
                </a:solidFill>
                <a:latin typeface="Comic Sans MS"/>
                <a:ea typeface="Comic Sans MS"/>
                <a:cs typeface="Comic Sans MS"/>
                <a:sym typeface="Comic Sans MS"/>
              </a:rPr>
              <a:t>CoRoT-7b</a:t>
            </a:r>
            <a:endParaRPr sz="2800" b="1">
              <a:solidFill>
                <a:srgbClr val="FFFFFF"/>
              </a:solidFill>
              <a:latin typeface="Comic Sans MS"/>
              <a:ea typeface="Comic Sans MS"/>
              <a:cs typeface="Comic Sans MS"/>
              <a:sym typeface="Comic Sans MS"/>
            </a:endParaRPr>
          </a:p>
        </p:txBody>
      </p:sp>
      <p:sp>
        <p:nvSpPr>
          <p:cNvPr id="260" name="Google Shape;260;p34"/>
          <p:cNvSpPr txBox="1">
            <a:spLocks noGrp="1"/>
          </p:cNvSpPr>
          <p:nvPr>
            <p:ph type="title"/>
          </p:nvPr>
        </p:nvSpPr>
        <p:spPr>
          <a:xfrm>
            <a:off x="311700" y="1892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0,0149 massas de Júpiter.</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61" name="Google Shape;261;p34"/>
          <p:cNvSpPr txBox="1">
            <a:spLocks noGrp="1"/>
          </p:cNvSpPr>
          <p:nvPr>
            <p:ph type="title"/>
          </p:nvPr>
        </p:nvSpPr>
        <p:spPr>
          <a:xfrm>
            <a:off x="311700" y="25024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0,0172 UA.</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62" name="Google Shape;262;p34"/>
          <p:cNvSpPr txBox="1">
            <a:spLocks noGrp="1"/>
          </p:cNvSpPr>
          <p:nvPr>
            <p:ph type="title"/>
          </p:nvPr>
        </p:nvSpPr>
        <p:spPr>
          <a:xfrm>
            <a:off x="311700" y="31120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Período de 0,85 dias.</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63" name="Google Shape;263;p34"/>
          <p:cNvSpPr txBox="1">
            <a:spLocks noGrp="1"/>
          </p:cNvSpPr>
          <p:nvPr>
            <p:ph type="title"/>
          </p:nvPr>
        </p:nvSpPr>
        <p:spPr>
          <a:xfrm>
            <a:off x="311700" y="37216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Planeta mais próximo de sua estrela.</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64" name="Google Shape;264;p34"/>
          <p:cNvSpPr txBox="1">
            <a:spLocks noGrp="1"/>
          </p:cNvSpPr>
          <p:nvPr>
            <p:ph type="title"/>
          </p:nvPr>
        </p:nvSpPr>
        <p:spPr>
          <a:xfrm>
            <a:off x="311700" y="12832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Constelação do Unicórnio.</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35"/>
          <p:cNvPicPr preferRelativeResize="0"/>
          <p:nvPr/>
        </p:nvPicPr>
        <p:blipFill rotWithShape="1">
          <a:blip r:embed="rId3">
            <a:alphaModFix/>
          </a:blip>
          <a:srcRect t="16121"/>
          <a:stretch/>
        </p:blipFill>
        <p:spPr>
          <a:xfrm>
            <a:off x="0" y="0"/>
            <a:ext cx="9144000" cy="5110175"/>
          </a:xfrm>
          <a:prstGeom prst="rect">
            <a:avLst/>
          </a:prstGeom>
          <a:noFill/>
          <a:ln>
            <a:noFill/>
          </a:ln>
        </p:spPr>
      </p:pic>
      <p:sp>
        <p:nvSpPr>
          <p:cNvPr id="270" name="Google Shape;270;p35"/>
          <p:cNvSpPr txBox="1"/>
          <p:nvPr/>
        </p:nvSpPr>
        <p:spPr>
          <a:xfrm>
            <a:off x="311700" y="372725"/>
            <a:ext cx="8520600" cy="64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2800" b="1">
                <a:solidFill>
                  <a:srgbClr val="FFFFFF"/>
                </a:solidFill>
                <a:latin typeface="Comic Sans MS"/>
                <a:ea typeface="Comic Sans MS"/>
                <a:cs typeface="Comic Sans MS"/>
                <a:sym typeface="Comic Sans MS"/>
              </a:rPr>
              <a:t>CoRoT-7b</a:t>
            </a:r>
            <a:endParaRPr sz="2800" b="1">
              <a:solidFill>
                <a:srgbClr val="FFFFFF"/>
              </a:solidFill>
              <a:latin typeface="Comic Sans MS"/>
              <a:ea typeface="Comic Sans MS"/>
              <a:cs typeface="Comic Sans MS"/>
              <a:sym typeface="Comic Sans MS"/>
            </a:endParaRPr>
          </a:p>
        </p:txBody>
      </p:sp>
      <p:sp>
        <p:nvSpPr>
          <p:cNvPr id="271" name="Google Shape;271;p35"/>
          <p:cNvSpPr txBox="1"/>
          <p:nvPr/>
        </p:nvSpPr>
        <p:spPr>
          <a:xfrm>
            <a:off x="311700" y="1417800"/>
            <a:ext cx="8520600" cy="5244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Sempre está com a mesma face voltada pra estrela.</a:t>
            </a:r>
            <a:endParaRPr sz="2000">
              <a:solidFill>
                <a:srgbClr val="FFFFFF"/>
              </a:solidFill>
              <a:latin typeface="Comic Sans MS"/>
              <a:ea typeface="Comic Sans MS"/>
              <a:cs typeface="Comic Sans MS"/>
              <a:sym typeface="Comic Sans MS"/>
            </a:endParaRPr>
          </a:p>
          <a:p>
            <a:pPr marL="0" lvl="0" indent="0" algn="l" rtl="0">
              <a:lnSpc>
                <a:spcPct val="115000"/>
              </a:lnSpc>
              <a:spcBef>
                <a:spcPts val="1600"/>
              </a:spcBef>
              <a:spcAft>
                <a:spcPts val="1600"/>
              </a:spcAft>
              <a:buNone/>
            </a:pPr>
            <a:endParaRPr sz="1800">
              <a:solidFill>
                <a:srgbClr val="FFFFFF"/>
              </a:solidFill>
              <a:latin typeface="Lato"/>
              <a:ea typeface="Lato"/>
              <a:cs typeface="Lato"/>
              <a:sym typeface="Lato"/>
            </a:endParaRPr>
          </a:p>
        </p:txBody>
      </p:sp>
      <p:sp>
        <p:nvSpPr>
          <p:cNvPr id="272" name="Google Shape;272;p35"/>
          <p:cNvSpPr txBox="1"/>
          <p:nvPr/>
        </p:nvSpPr>
        <p:spPr>
          <a:xfrm>
            <a:off x="311700" y="2103600"/>
            <a:ext cx="8520600" cy="5244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Atmosfera com temperatura de 2000 ºC e -200ºC;</a:t>
            </a:r>
            <a:endParaRPr sz="2000">
              <a:solidFill>
                <a:srgbClr val="FFFFFF"/>
              </a:solidFill>
              <a:latin typeface="Comic Sans MS"/>
              <a:ea typeface="Comic Sans MS"/>
              <a:cs typeface="Comic Sans MS"/>
              <a:sym typeface="Comic Sans MS"/>
            </a:endParaRPr>
          </a:p>
          <a:p>
            <a:pPr marL="0" lvl="0" indent="0" algn="l" rtl="0">
              <a:lnSpc>
                <a:spcPct val="115000"/>
              </a:lnSpc>
              <a:spcBef>
                <a:spcPts val="1600"/>
              </a:spcBef>
              <a:spcAft>
                <a:spcPts val="1600"/>
              </a:spcAft>
              <a:buNone/>
            </a:pPr>
            <a:endParaRPr sz="1800">
              <a:solidFill>
                <a:srgbClr val="FFFFFF"/>
              </a:solidFill>
              <a:latin typeface="Lato"/>
              <a:ea typeface="Lato"/>
              <a:cs typeface="Lato"/>
              <a:sym typeface="Lato"/>
            </a:endParaRPr>
          </a:p>
        </p:txBody>
      </p:sp>
      <p:sp>
        <p:nvSpPr>
          <p:cNvPr id="273" name="Google Shape;273;p35"/>
          <p:cNvSpPr txBox="1"/>
          <p:nvPr/>
        </p:nvSpPr>
        <p:spPr>
          <a:xfrm>
            <a:off x="311700" y="2789400"/>
            <a:ext cx="8520600" cy="5244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Nuvens de:</a:t>
            </a:r>
            <a:endParaRPr sz="2000">
              <a:solidFill>
                <a:srgbClr val="FFFFFF"/>
              </a:solidFill>
              <a:latin typeface="Comic Sans MS"/>
              <a:ea typeface="Comic Sans MS"/>
              <a:cs typeface="Comic Sans MS"/>
              <a:sym typeface="Comic Sans MS"/>
            </a:endParaRPr>
          </a:p>
          <a:p>
            <a:pPr marL="0" lvl="0" indent="0" algn="l" rtl="0">
              <a:lnSpc>
                <a:spcPct val="115000"/>
              </a:lnSpc>
              <a:spcBef>
                <a:spcPts val="1600"/>
              </a:spcBef>
              <a:spcAft>
                <a:spcPts val="1600"/>
              </a:spcAft>
              <a:buNone/>
            </a:pPr>
            <a:endParaRPr sz="1800">
              <a:solidFill>
                <a:srgbClr val="FFFFFF"/>
              </a:solidFill>
              <a:latin typeface="Lato"/>
              <a:ea typeface="Lato"/>
              <a:cs typeface="Lato"/>
              <a:sym typeface="Lato"/>
            </a:endParaRPr>
          </a:p>
        </p:txBody>
      </p:sp>
      <p:pic>
        <p:nvPicPr>
          <p:cNvPr id="274" name="Google Shape;274;p35"/>
          <p:cNvPicPr preferRelativeResize="0"/>
          <p:nvPr/>
        </p:nvPicPr>
        <p:blipFill>
          <a:blip r:embed="rId4">
            <a:alphaModFix/>
          </a:blip>
          <a:stretch>
            <a:fillRect/>
          </a:stretch>
        </p:blipFill>
        <p:spPr>
          <a:xfrm>
            <a:off x="6130888" y="2851575"/>
            <a:ext cx="2581275" cy="1771650"/>
          </a:xfrm>
          <a:prstGeom prst="rect">
            <a:avLst/>
          </a:prstGeom>
          <a:noFill/>
          <a:ln>
            <a:noFill/>
          </a:ln>
        </p:spPr>
      </p:pic>
      <p:sp>
        <p:nvSpPr>
          <p:cNvPr id="275" name="Google Shape;275;p35"/>
          <p:cNvSpPr txBox="1"/>
          <p:nvPr/>
        </p:nvSpPr>
        <p:spPr>
          <a:xfrm>
            <a:off x="1626150" y="2789400"/>
            <a:ext cx="2111700" cy="524400"/>
          </a:xfrm>
          <a:prstGeom prst="rect">
            <a:avLst/>
          </a:prstGeom>
          <a:noFill/>
          <a:ln>
            <a:noFill/>
          </a:ln>
        </p:spPr>
        <p:txBody>
          <a:bodyPr spcFirstLastPara="1" wrap="square" lIns="91425" tIns="91425" rIns="91425" bIns="91425" anchor="t" anchorCtr="0">
            <a:noAutofit/>
          </a:bodyPr>
          <a:lstStyle/>
          <a:p>
            <a:pPr marL="914400" lvl="1" indent="-355600" algn="l" rtl="0">
              <a:lnSpc>
                <a:spcPct val="115000"/>
              </a:lnSpc>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Silicato</a:t>
            </a:r>
            <a:endParaRPr sz="2000">
              <a:solidFill>
                <a:srgbClr val="FFFFFF"/>
              </a:solidFill>
              <a:latin typeface="Comic Sans MS"/>
              <a:ea typeface="Comic Sans MS"/>
              <a:cs typeface="Comic Sans MS"/>
              <a:sym typeface="Comic Sans MS"/>
            </a:endParaRPr>
          </a:p>
        </p:txBody>
      </p:sp>
      <p:sp>
        <p:nvSpPr>
          <p:cNvPr id="276" name="Google Shape;276;p35"/>
          <p:cNvSpPr txBox="1"/>
          <p:nvPr/>
        </p:nvSpPr>
        <p:spPr>
          <a:xfrm>
            <a:off x="1626150" y="3094200"/>
            <a:ext cx="2111700" cy="524400"/>
          </a:xfrm>
          <a:prstGeom prst="rect">
            <a:avLst/>
          </a:prstGeom>
          <a:noFill/>
          <a:ln>
            <a:noFill/>
          </a:ln>
        </p:spPr>
        <p:txBody>
          <a:bodyPr spcFirstLastPara="1" wrap="square" lIns="91425" tIns="91425" rIns="91425" bIns="91425" anchor="t" anchorCtr="0">
            <a:noAutofit/>
          </a:bodyPr>
          <a:lstStyle/>
          <a:p>
            <a:pPr marL="914400" lvl="1" indent="-355600" algn="l" rtl="0">
              <a:lnSpc>
                <a:spcPct val="115000"/>
              </a:lnSpc>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Alumínio</a:t>
            </a:r>
            <a:endParaRPr sz="2000">
              <a:solidFill>
                <a:srgbClr val="FFFFFF"/>
              </a:solidFill>
              <a:latin typeface="Comic Sans MS"/>
              <a:ea typeface="Comic Sans MS"/>
              <a:cs typeface="Comic Sans MS"/>
              <a:sym typeface="Comic Sans MS"/>
            </a:endParaRPr>
          </a:p>
          <a:p>
            <a:pPr marL="0" lvl="0" indent="0" algn="l" rtl="0">
              <a:lnSpc>
                <a:spcPct val="115000"/>
              </a:lnSpc>
              <a:spcBef>
                <a:spcPts val="1600"/>
              </a:spcBef>
              <a:spcAft>
                <a:spcPts val="1600"/>
              </a:spcAft>
              <a:buNone/>
            </a:pPr>
            <a:endParaRPr sz="1800">
              <a:solidFill>
                <a:srgbClr val="FFFFFF"/>
              </a:solidFill>
              <a:latin typeface="Lato"/>
              <a:ea typeface="Lato"/>
              <a:cs typeface="Lato"/>
              <a:sym typeface="Lato"/>
            </a:endParaRPr>
          </a:p>
        </p:txBody>
      </p:sp>
      <p:sp>
        <p:nvSpPr>
          <p:cNvPr id="277" name="Google Shape;277;p35"/>
          <p:cNvSpPr txBox="1"/>
          <p:nvPr/>
        </p:nvSpPr>
        <p:spPr>
          <a:xfrm>
            <a:off x="1626150" y="3399000"/>
            <a:ext cx="2296200" cy="524400"/>
          </a:xfrm>
          <a:prstGeom prst="rect">
            <a:avLst/>
          </a:prstGeom>
          <a:noFill/>
          <a:ln>
            <a:noFill/>
          </a:ln>
        </p:spPr>
        <p:txBody>
          <a:bodyPr spcFirstLastPara="1" wrap="square" lIns="91425" tIns="91425" rIns="91425" bIns="91425" anchor="t" anchorCtr="0">
            <a:noAutofit/>
          </a:bodyPr>
          <a:lstStyle/>
          <a:p>
            <a:pPr marL="914400" lvl="1" indent="-355600" algn="l" rtl="0">
              <a:lnSpc>
                <a:spcPct val="115000"/>
              </a:lnSpc>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Magnésio</a:t>
            </a:r>
            <a:endParaRPr sz="2000">
              <a:solidFill>
                <a:srgbClr val="FFFFFF"/>
              </a:solidFill>
              <a:latin typeface="Comic Sans MS"/>
              <a:ea typeface="Comic Sans MS"/>
              <a:cs typeface="Comic Sans MS"/>
              <a:sym typeface="Comic Sans MS"/>
            </a:endParaRPr>
          </a:p>
          <a:p>
            <a:pPr marL="0" lvl="0" indent="0" algn="l" rtl="0">
              <a:lnSpc>
                <a:spcPct val="115000"/>
              </a:lnSpc>
              <a:spcBef>
                <a:spcPts val="1600"/>
              </a:spcBef>
              <a:spcAft>
                <a:spcPts val="1600"/>
              </a:spcAft>
              <a:buNone/>
            </a:pPr>
            <a:endParaRPr sz="1800">
              <a:solidFill>
                <a:srgbClr val="FFFFFF"/>
              </a:solidFill>
              <a:latin typeface="Lato"/>
              <a:ea typeface="Lato"/>
              <a:cs typeface="Lato"/>
              <a:sym typeface="Lato"/>
            </a:endParaRPr>
          </a:p>
        </p:txBody>
      </p:sp>
      <p:sp>
        <p:nvSpPr>
          <p:cNvPr id="278" name="Google Shape;278;p35"/>
          <p:cNvSpPr txBox="1"/>
          <p:nvPr/>
        </p:nvSpPr>
        <p:spPr>
          <a:xfrm>
            <a:off x="1626150" y="3703800"/>
            <a:ext cx="2111700" cy="524400"/>
          </a:xfrm>
          <a:prstGeom prst="rect">
            <a:avLst/>
          </a:prstGeom>
          <a:noFill/>
          <a:ln>
            <a:noFill/>
          </a:ln>
        </p:spPr>
        <p:txBody>
          <a:bodyPr spcFirstLastPara="1" wrap="square" lIns="91425" tIns="91425" rIns="91425" bIns="91425" anchor="t" anchorCtr="0">
            <a:noAutofit/>
          </a:bodyPr>
          <a:lstStyle/>
          <a:p>
            <a:pPr marL="914400" lvl="1" indent="-355600" algn="l" rtl="0">
              <a:lnSpc>
                <a:spcPct val="115000"/>
              </a:lnSpc>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Cálcio</a:t>
            </a:r>
            <a:endParaRPr sz="2000">
              <a:solidFill>
                <a:srgbClr val="FFFFFF"/>
              </a:solidFill>
              <a:latin typeface="Comic Sans MS"/>
              <a:ea typeface="Comic Sans MS"/>
              <a:cs typeface="Comic Sans MS"/>
              <a:sym typeface="Comic Sans MS"/>
            </a:endParaRPr>
          </a:p>
          <a:p>
            <a:pPr marL="0" lvl="0" indent="0" algn="l" rtl="0">
              <a:lnSpc>
                <a:spcPct val="115000"/>
              </a:lnSpc>
              <a:spcBef>
                <a:spcPts val="1600"/>
              </a:spcBef>
              <a:spcAft>
                <a:spcPts val="1600"/>
              </a:spcAft>
              <a:buNone/>
            </a:pPr>
            <a:endParaRPr sz="1800">
              <a:solidFill>
                <a:srgbClr val="FFFFFF"/>
              </a:solidFill>
              <a:latin typeface="Lato"/>
              <a:ea typeface="Lato"/>
              <a:cs typeface="Lato"/>
              <a:sym typeface="Lato"/>
            </a:endParaRPr>
          </a:p>
        </p:txBody>
      </p:sp>
      <p:sp>
        <p:nvSpPr>
          <p:cNvPr id="279" name="Google Shape;279;p35"/>
          <p:cNvSpPr txBox="1"/>
          <p:nvPr/>
        </p:nvSpPr>
        <p:spPr>
          <a:xfrm>
            <a:off x="1626150" y="4008600"/>
            <a:ext cx="2111700" cy="524400"/>
          </a:xfrm>
          <a:prstGeom prst="rect">
            <a:avLst/>
          </a:prstGeom>
          <a:noFill/>
          <a:ln>
            <a:noFill/>
          </a:ln>
        </p:spPr>
        <p:txBody>
          <a:bodyPr spcFirstLastPara="1" wrap="square" lIns="91425" tIns="91425" rIns="91425" bIns="91425" anchor="t" anchorCtr="0">
            <a:noAutofit/>
          </a:bodyPr>
          <a:lstStyle/>
          <a:p>
            <a:pPr marL="914400" lvl="1" indent="-355600" algn="l" rtl="0">
              <a:lnSpc>
                <a:spcPct val="115000"/>
              </a:lnSpc>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Ferro</a:t>
            </a:r>
            <a:endParaRPr sz="2000">
              <a:solidFill>
                <a:srgbClr val="FFFFFF"/>
              </a:solidFill>
              <a:latin typeface="Comic Sans MS"/>
              <a:ea typeface="Comic Sans MS"/>
              <a:cs typeface="Comic Sans MS"/>
              <a:sym typeface="Comic Sans MS"/>
            </a:endParaRPr>
          </a:p>
          <a:p>
            <a:pPr marL="0" lvl="0" indent="0" algn="l" rtl="0">
              <a:lnSpc>
                <a:spcPct val="115000"/>
              </a:lnSpc>
              <a:spcBef>
                <a:spcPts val="1600"/>
              </a:spcBef>
              <a:spcAft>
                <a:spcPts val="1600"/>
              </a:spcAft>
              <a:buNone/>
            </a:pPr>
            <a:endParaRPr sz="1800">
              <a:solidFill>
                <a:srgbClr val="FFFFFF"/>
              </a:solidFill>
              <a:latin typeface="Lato"/>
              <a:ea typeface="Lato"/>
              <a:cs typeface="Lato"/>
              <a:sym typeface="Lato"/>
            </a:endParaRPr>
          </a:p>
        </p:txBody>
      </p:sp>
      <p:pic>
        <p:nvPicPr>
          <p:cNvPr id="280" name="Google Shape;280;p35"/>
          <p:cNvPicPr preferRelativeResize="0"/>
          <p:nvPr/>
        </p:nvPicPr>
        <p:blipFill>
          <a:blip r:embed="rId5">
            <a:alphaModFix/>
          </a:blip>
          <a:stretch>
            <a:fillRect/>
          </a:stretch>
        </p:blipFill>
        <p:spPr>
          <a:xfrm>
            <a:off x="6145175" y="2842050"/>
            <a:ext cx="2552700" cy="1790700"/>
          </a:xfrm>
          <a:prstGeom prst="rect">
            <a:avLst/>
          </a:prstGeom>
          <a:noFill/>
          <a:ln>
            <a:noFill/>
          </a:ln>
        </p:spPr>
      </p:pic>
      <p:pic>
        <p:nvPicPr>
          <p:cNvPr id="281" name="Google Shape;281;p35"/>
          <p:cNvPicPr preferRelativeResize="0"/>
          <p:nvPr/>
        </p:nvPicPr>
        <p:blipFill>
          <a:blip r:embed="rId6">
            <a:alphaModFix/>
          </a:blip>
          <a:stretch>
            <a:fillRect/>
          </a:stretch>
        </p:blipFill>
        <p:spPr>
          <a:xfrm>
            <a:off x="6021350" y="2923013"/>
            <a:ext cx="2800350" cy="1628775"/>
          </a:xfrm>
          <a:prstGeom prst="rect">
            <a:avLst/>
          </a:prstGeom>
          <a:noFill/>
          <a:ln>
            <a:noFill/>
          </a:ln>
        </p:spPr>
      </p:pic>
      <p:pic>
        <p:nvPicPr>
          <p:cNvPr id="282" name="Google Shape;282;p35"/>
          <p:cNvPicPr preferRelativeResize="0"/>
          <p:nvPr/>
        </p:nvPicPr>
        <p:blipFill>
          <a:blip r:embed="rId7">
            <a:alphaModFix/>
          </a:blip>
          <a:stretch>
            <a:fillRect/>
          </a:stretch>
        </p:blipFill>
        <p:spPr>
          <a:xfrm>
            <a:off x="6230913" y="2956363"/>
            <a:ext cx="2381250" cy="1562100"/>
          </a:xfrm>
          <a:prstGeom prst="rect">
            <a:avLst/>
          </a:prstGeom>
          <a:noFill/>
          <a:ln>
            <a:noFill/>
          </a:ln>
        </p:spPr>
      </p:pic>
      <p:pic>
        <p:nvPicPr>
          <p:cNvPr id="283" name="Google Shape;283;p35"/>
          <p:cNvPicPr preferRelativeResize="0"/>
          <p:nvPr/>
        </p:nvPicPr>
        <p:blipFill>
          <a:blip r:embed="rId8">
            <a:alphaModFix/>
          </a:blip>
          <a:stretch>
            <a:fillRect/>
          </a:stretch>
        </p:blipFill>
        <p:spPr>
          <a:xfrm>
            <a:off x="6188050" y="2813500"/>
            <a:ext cx="2466975" cy="1847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2"/>
                                        </p:tgtEl>
                                        <p:attrNameLst>
                                          <p:attrName>style.visibility</p:attrName>
                                        </p:attrNameLst>
                                      </p:cBhvr>
                                      <p:to>
                                        <p:strVal val="visible"/>
                                      </p:to>
                                    </p:set>
                                    <p:animEffect transition="in" filter="fade">
                                      <p:cBhvr>
                                        <p:cTn id="12" dur="1"/>
                                        <p:tgtEl>
                                          <p:spTgt spid="2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3"/>
                                        </p:tgtEl>
                                        <p:attrNameLst>
                                          <p:attrName>style.visibility</p:attrName>
                                        </p:attrNameLst>
                                      </p:cBhvr>
                                      <p:to>
                                        <p:strVal val="visible"/>
                                      </p:to>
                                    </p:set>
                                    <p:animEffect transition="in" filter="fade">
                                      <p:cBhvr>
                                        <p:cTn id="17" dur="1"/>
                                        <p:tgtEl>
                                          <p:spTgt spid="2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5"/>
                                        </p:tgtEl>
                                        <p:attrNameLst>
                                          <p:attrName>style.visibility</p:attrName>
                                        </p:attrNameLst>
                                      </p:cBhvr>
                                      <p:to>
                                        <p:strVal val="visible"/>
                                      </p:to>
                                    </p:set>
                                    <p:animEffect transition="in" filter="fade">
                                      <p:cBhvr>
                                        <p:cTn id="22" dur="1"/>
                                        <p:tgtEl>
                                          <p:spTgt spid="2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4"/>
                                        </p:tgtEl>
                                        <p:attrNameLst>
                                          <p:attrName>style.visibility</p:attrName>
                                        </p:attrNameLst>
                                      </p:cBhvr>
                                      <p:to>
                                        <p:strVal val="visible"/>
                                      </p:to>
                                    </p:set>
                                    <p:animEffect transition="in" filter="fade">
                                      <p:cBhvr>
                                        <p:cTn id="27" dur="1"/>
                                        <p:tgtEl>
                                          <p:spTgt spid="2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
                                        </p:tgtEl>
                                        <p:attrNameLst>
                                          <p:attrName>style.visibility</p:attrName>
                                        </p:attrNameLst>
                                      </p:cBhvr>
                                      <p:to>
                                        <p:strVal val="visible"/>
                                      </p:to>
                                    </p:set>
                                    <p:animEffect transition="in" filter="fade">
                                      <p:cBhvr>
                                        <p:cTn id="32" dur="1"/>
                                        <p:tgtEl>
                                          <p:spTgt spid="276"/>
                                        </p:tgtEl>
                                      </p:cBhvr>
                                    </p:animEffect>
                                  </p:childTnLst>
                                </p:cTn>
                              </p:par>
                              <p:par>
                                <p:cTn id="33" presetID="1" presetClass="exit" presetSubtype="0" fill="hold" nodeType="withEffect">
                                  <p:stCondLst>
                                    <p:cond delay="0"/>
                                  </p:stCondLst>
                                  <p:childTnLst>
                                    <p:set>
                                      <p:cBhvr>
                                        <p:cTn id="34" dur="1" fill="hold">
                                          <p:stCondLst>
                                            <p:cond delay="0"/>
                                          </p:stCondLst>
                                        </p:cTn>
                                        <p:tgtEl>
                                          <p:spTgt spid="274"/>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80"/>
                                        </p:tgtEl>
                                        <p:attrNameLst>
                                          <p:attrName>style.visibility</p:attrName>
                                        </p:attrNameLst>
                                      </p:cBhvr>
                                      <p:to>
                                        <p:strVal val="visible"/>
                                      </p:to>
                                    </p:set>
                                    <p:animEffect transition="in" filter="fade">
                                      <p:cBhvr>
                                        <p:cTn id="37" dur="1"/>
                                        <p:tgtEl>
                                          <p:spTgt spid="2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7"/>
                                        </p:tgtEl>
                                        <p:attrNameLst>
                                          <p:attrName>style.visibility</p:attrName>
                                        </p:attrNameLst>
                                      </p:cBhvr>
                                      <p:to>
                                        <p:strVal val="visible"/>
                                      </p:to>
                                    </p:set>
                                    <p:animEffect transition="in" filter="fade">
                                      <p:cBhvr>
                                        <p:cTn id="42" dur="1"/>
                                        <p:tgtEl>
                                          <p:spTgt spid="277"/>
                                        </p:tgtEl>
                                      </p:cBhvr>
                                    </p:animEffect>
                                  </p:childTnLst>
                                </p:cTn>
                              </p:par>
                              <p:par>
                                <p:cTn id="43" presetID="1" presetClass="exit" presetSubtype="0" fill="hold" nodeType="withEffect">
                                  <p:stCondLst>
                                    <p:cond delay="0"/>
                                  </p:stCondLst>
                                  <p:childTnLst>
                                    <p:set>
                                      <p:cBhvr>
                                        <p:cTn id="44" dur="1" fill="hold">
                                          <p:stCondLst>
                                            <p:cond delay="0"/>
                                          </p:stCondLst>
                                        </p:cTn>
                                        <p:tgtEl>
                                          <p:spTgt spid="280"/>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281"/>
                                        </p:tgtEl>
                                        <p:attrNameLst>
                                          <p:attrName>style.visibility</p:attrName>
                                        </p:attrNameLst>
                                      </p:cBhvr>
                                      <p:to>
                                        <p:strVal val="visible"/>
                                      </p:to>
                                    </p:set>
                                    <p:animEffect transition="in" filter="fade">
                                      <p:cBhvr>
                                        <p:cTn id="47" dur="1"/>
                                        <p:tgtEl>
                                          <p:spTgt spid="28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8"/>
                                        </p:tgtEl>
                                        <p:attrNameLst>
                                          <p:attrName>style.visibility</p:attrName>
                                        </p:attrNameLst>
                                      </p:cBhvr>
                                      <p:to>
                                        <p:strVal val="visible"/>
                                      </p:to>
                                    </p:set>
                                    <p:animEffect transition="in" filter="fade">
                                      <p:cBhvr>
                                        <p:cTn id="52" dur="1"/>
                                        <p:tgtEl>
                                          <p:spTgt spid="278"/>
                                        </p:tgtEl>
                                      </p:cBhvr>
                                    </p:animEffect>
                                  </p:childTnLst>
                                </p:cTn>
                              </p:par>
                              <p:par>
                                <p:cTn id="53" presetID="1" presetClass="exit" presetSubtype="0" fill="hold" nodeType="withEffect">
                                  <p:stCondLst>
                                    <p:cond delay="0"/>
                                  </p:stCondLst>
                                  <p:childTnLst>
                                    <p:set>
                                      <p:cBhvr>
                                        <p:cTn id="54" dur="1" fill="hold">
                                          <p:stCondLst>
                                            <p:cond delay="0"/>
                                          </p:stCondLst>
                                        </p:cTn>
                                        <p:tgtEl>
                                          <p:spTgt spid="28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82"/>
                                        </p:tgtEl>
                                        <p:attrNameLst>
                                          <p:attrName>style.visibility</p:attrName>
                                        </p:attrNameLst>
                                      </p:cBhvr>
                                      <p:to>
                                        <p:strVal val="visible"/>
                                      </p:to>
                                    </p:set>
                                    <p:animEffect transition="in" filter="fade">
                                      <p:cBhvr>
                                        <p:cTn id="57" dur="1"/>
                                        <p:tgtEl>
                                          <p:spTgt spid="28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9"/>
                                        </p:tgtEl>
                                        <p:attrNameLst>
                                          <p:attrName>style.visibility</p:attrName>
                                        </p:attrNameLst>
                                      </p:cBhvr>
                                      <p:to>
                                        <p:strVal val="visible"/>
                                      </p:to>
                                    </p:set>
                                    <p:animEffect transition="in" filter="fade">
                                      <p:cBhvr>
                                        <p:cTn id="62" dur="1"/>
                                        <p:tgtEl>
                                          <p:spTgt spid="279"/>
                                        </p:tgtEl>
                                      </p:cBhvr>
                                    </p:animEffect>
                                  </p:childTnLst>
                                </p:cTn>
                              </p:par>
                              <p:par>
                                <p:cTn id="63" presetID="10" presetClass="entr" presetSubtype="0" fill="hold" nodeType="withEffect">
                                  <p:stCondLst>
                                    <p:cond delay="0"/>
                                  </p:stCondLst>
                                  <p:childTnLst>
                                    <p:set>
                                      <p:cBhvr>
                                        <p:cTn id="64" dur="1" fill="hold">
                                          <p:stCondLst>
                                            <p:cond delay="0"/>
                                          </p:stCondLst>
                                        </p:cTn>
                                        <p:tgtEl>
                                          <p:spTgt spid="283"/>
                                        </p:tgtEl>
                                        <p:attrNameLst>
                                          <p:attrName>style.visibility</p:attrName>
                                        </p:attrNameLst>
                                      </p:cBhvr>
                                      <p:to>
                                        <p:strVal val="visible"/>
                                      </p:to>
                                    </p:set>
                                    <p:animEffect transition="in" filter="fade">
                                      <p:cBhvr>
                                        <p:cTn id="65" dur="1"/>
                                        <p:tgtEl>
                                          <p:spTgt spid="283"/>
                                        </p:tgtEl>
                                      </p:cBhvr>
                                    </p:animEffect>
                                  </p:childTnLst>
                                </p:cTn>
                              </p:par>
                              <p:par>
                                <p:cTn id="66" presetID="1" presetClass="exit" presetSubtype="0" fill="hold" nodeType="withEffect">
                                  <p:stCondLst>
                                    <p:cond delay="0"/>
                                  </p:stCondLst>
                                  <p:childTnLst>
                                    <p:set>
                                      <p:cBhvr>
                                        <p:cTn id="67" dur="1" fill="hold">
                                          <p:stCondLst>
                                            <p:cond delay="0"/>
                                          </p:stCondLst>
                                        </p:cTn>
                                        <p:tgtEl>
                                          <p:spTgt spid="2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Para saber mais</a:t>
            </a:r>
            <a:endParaRPr>
              <a:solidFill>
                <a:srgbClr val="FFFFFF"/>
              </a:solidFill>
              <a:latin typeface="Comic Sans MS"/>
              <a:ea typeface="Comic Sans MS"/>
              <a:cs typeface="Comic Sans MS"/>
              <a:sym typeface="Comic Sans MS"/>
            </a:endParaRPr>
          </a:p>
        </p:txBody>
      </p:sp>
      <p:sp>
        <p:nvSpPr>
          <p:cNvPr id="289" name="Google Shape;289;p36"/>
          <p:cNvSpPr txBox="1">
            <a:spLocks noGrp="1"/>
          </p:cNvSpPr>
          <p:nvPr>
            <p:ph type="title"/>
          </p:nvPr>
        </p:nvSpPr>
        <p:spPr>
          <a:xfrm>
            <a:off x="311700" y="12832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u="sng">
                <a:solidFill>
                  <a:srgbClr val="FFFFFF"/>
                </a:solidFill>
                <a:latin typeface="Comic Sans MS"/>
                <a:ea typeface="Comic Sans MS"/>
                <a:cs typeface="Comic Sans MS"/>
                <a:sym typeface="Comic Sans MS"/>
                <a:hlinkClick r:id="rId3"/>
              </a:rPr>
              <a:t>http://exoplanet.eu/catalog/</a:t>
            </a: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90" name="Google Shape;290;p36"/>
          <p:cNvSpPr txBox="1">
            <a:spLocks noGrp="1"/>
          </p:cNvSpPr>
          <p:nvPr>
            <p:ph type="title"/>
          </p:nvPr>
        </p:nvSpPr>
        <p:spPr>
          <a:xfrm>
            <a:off x="311700" y="1892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u="sng">
                <a:solidFill>
                  <a:srgbClr val="FFFFFF"/>
                </a:solidFill>
                <a:latin typeface="Comic Sans MS"/>
                <a:ea typeface="Comic Sans MS"/>
                <a:cs typeface="Comic Sans MS"/>
                <a:sym typeface="Comic Sans MS"/>
                <a:hlinkClick r:id="rId4"/>
              </a:rPr>
              <a:t>https://exoplanetarchive.ipac.caltech.edu/cgi-bin/TblView/nph-tblView?app=ExoTbls&amp;config=planets</a:t>
            </a:r>
            <a:endParaRPr sz="2000">
              <a:solidFill>
                <a:srgbClr val="FFFFFF"/>
              </a:solidFill>
              <a:latin typeface="Comic Sans MS"/>
              <a:ea typeface="Comic Sans MS"/>
              <a:cs typeface="Comic Sans MS"/>
              <a:sym typeface="Comic Sans MS"/>
            </a:endParaRPr>
          </a:p>
          <a:p>
            <a:pPr marL="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
        <p:nvSpPr>
          <p:cNvPr id="291" name="Google Shape;291;p36"/>
          <p:cNvSpPr txBox="1">
            <a:spLocks noGrp="1"/>
          </p:cNvSpPr>
          <p:nvPr>
            <p:ph type="title"/>
          </p:nvPr>
        </p:nvSpPr>
        <p:spPr>
          <a:xfrm>
            <a:off x="311700" y="285327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u="sng">
                <a:solidFill>
                  <a:srgbClr val="FFFFFF"/>
                </a:solidFill>
                <a:latin typeface="Comic Sans MS"/>
                <a:ea typeface="Comic Sans MS"/>
                <a:cs typeface="Comic Sans MS"/>
                <a:sym typeface="Comic Sans MS"/>
                <a:hlinkClick r:id="rId5"/>
              </a:rPr>
              <a:t>https://exoplanets.nasa.gov/alien-worlds/exoplanet-travel-bureau/explore-kepler-16b/</a:t>
            </a:r>
            <a:endParaRPr sz="2000">
              <a:solidFill>
                <a:srgbClr val="FFFFFF"/>
              </a:solidFill>
              <a:latin typeface="Comic Sans MS"/>
              <a:ea typeface="Comic Sans MS"/>
              <a:cs typeface="Comic Sans MS"/>
              <a:sym typeface="Comic Sans MS"/>
            </a:endParaRPr>
          </a:p>
          <a:p>
            <a:pPr marL="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a:p>
            <a:pPr marL="457200" lvl="0" indent="0" algn="l" rtl="0">
              <a:spcBef>
                <a:spcPts val="0"/>
              </a:spcBef>
              <a:spcAft>
                <a:spcPts val="0"/>
              </a:spcAft>
              <a:buNone/>
            </a:pPr>
            <a:endParaRPr sz="2000">
              <a:solidFill>
                <a:srgbClr val="FFFFFF"/>
              </a:solidFill>
              <a:latin typeface="Comic Sans MS"/>
              <a:ea typeface="Comic Sans MS"/>
              <a:cs typeface="Comic Sans MS"/>
              <a:sym typeface="Comic Sans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Obrigado!!!!</a:t>
            </a:r>
            <a:endParaRPr>
              <a:solidFill>
                <a:srgbClr val="FFFFFF"/>
              </a:solidFill>
              <a:latin typeface="Comic Sans MS"/>
              <a:ea typeface="Comic Sans MS"/>
              <a:cs typeface="Comic Sans MS"/>
              <a:sym typeface="Comic Sans MS"/>
            </a:endParaRPr>
          </a:p>
        </p:txBody>
      </p:sp>
      <p:pic>
        <p:nvPicPr>
          <p:cNvPr id="297" name="Google Shape;297;p37"/>
          <p:cNvPicPr preferRelativeResize="0"/>
          <p:nvPr/>
        </p:nvPicPr>
        <p:blipFill>
          <a:blip r:embed="rId3">
            <a:alphaModFix/>
          </a:blip>
          <a:stretch>
            <a:fillRect/>
          </a:stretch>
        </p:blipFill>
        <p:spPr>
          <a:xfrm>
            <a:off x="3252188" y="1414875"/>
            <a:ext cx="2639625" cy="2313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Medidas.</a:t>
            </a:r>
            <a:endParaRPr>
              <a:solidFill>
                <a:srgbClr val="FFFFFF"/>
              </a:solidFill>
              <a:latin typeface="Comic Sans MS"/>
              <a:ea typeface="Comic Sans MS"/>
              <a:cs typeface="Comic Sans MS"/>
              <a:sym typeface="Comic Sans MS"/>
            </a:endParaRPr>
          </a:p>
        </p:txBody>
      </p:sp>
      <p:sp>
        <p:nvSpPr>
          <p:cNvPr id="77" name="Google Shape;77;p15"/>
          <p:cNvSpPr txBox="1">
            <a:spLocks noGrp="1"/>
          </p:cNvSpPr>
          <p:nvPr>
            <p:ph type="title"/>
          </p:nvPr>
        </p:nvSpPr>
        <p:spPr>
          <a:xfrm>
            <a:off x="311700" y="12832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Unidade Astronômica.</a:t>
            </a:r>
            <a:endParaRPr sz="2000">
              <a:solidFill>
                <a:srgbClr val="FFFFFF"/>
              </a:solidFill>
              <a:latin typeface="Comic Sans MS"/>
              <a:ea typeface="Comic Sans MS"/>
              <a:cs typeface="Comic Sans MS"/>
              <a:sym typeface="Comic Sans MS"/>
            </a:endParaRPr>
          </a:p>
        </p:txBody>
      </p:sp>
      <p:sp>
        <p:nvSpPr>
          <p:cNvPr id="78" name="Google Shape;78;p15"/>
          <p:cNvSpPr txBox="1">
            <a:spLocks noGrp="1"/>
          </p:cNvSpPr>
          <p:nvPr>
            <p:ph type="title"/>
          </p:nvPr>
        </p:nvSpPr>
        <p:spPr>
          <a:xfrm>
            <a:off x="311700" y="18065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UA ≅ 150 milhões km.</a:t>
            </a:r>
            <a:endParaRPr sz="2000">
              <a:solidFill>
                <a:srgbClr val="FFFFFF"/>
              </a:solidFill>
              <a:latin typeface="Comic Sans MS"/>
              <a:ea typeface="Comic Sans MS"/>
              <a:cs typeface="Comic Sans MS"/>
              <a:sym typeface="Comic Sans MS"/>
            </a:endParaRPr>
          </a:p>
        </p:txBody>
      </p:sp>
      <p:sp>
        <p:nvSpPr>
          <p:cNvPr id="79" name="Google Shape;79;p15"/>
          <p:cNvSpPr txBox="1">
            <a:spLocks noGrp="1"/>
          </p:cNvSpPr>
          <p:nvPr>
            <p:ph type="title"/>
          </p:nvPr>
        </p:nvSpPr>
        <p:spPr>
          <a:xfrm>
            <a:off x="311700" y="2273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Diâmetro terrestre.</a:t>
            </a:r>
            <a:endParaRPr sz="2000">
              <a:solidFill>
                <a:srgbClr val="FFFFFF"/>
              </a:solidFill>
              <a:latin typeface="Comic Sans MS"/>
              <a:ea typeface="Comic Sans MS"/>
              <a:cs typeface="Comic Sans MS"/>
              <a:sym typeface="Comic Sans MS"/>
            </a:endParaRPr>
          </a:p>
        </p:txBody>
      </p:sp>
      <p:sp>
        <p:nvSpPr>
          <p:cNvPr id="80" name="Google Shape;80;p15"/>
          <p:cNvSpPr txBox="1">
            <a:spLocks noGrp="1"/>
          </p:cNvSpPr>
          <p:nvPr>
            <p:ph type="title"/>
          </p:nvPr>
        </p:nvSpPr>
        <p:spPr>
          <a:xfrm>
            <a:off x="311700" y="27971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12.756 km.</a:t>
            </a:r>
            <a:endParaRPr sz="2000">
              <a:solidFill>
                <a:srgbClr val="FFFFFF"/>
              </a:solidFill>
              <a:latin typeface="Comic Sans MS"/>
              <a:ea typeface="Comic Sans MS"/>
              <a:cs typeface="Comic Sans MS"/>
              <a:sym typeface="Comic Sans MS"/>
            </a:endParaRPr>
          </a:p>
        </p:txBody>
      </p:sp>
      <p:sp>
        <p:nvSpPr>
          <p:cNvPr id="81" name="Google Shape;81;p15"/>
          <p:cNvSpPr txBox="1">
            <a:spLocks noGrp="1"/>
          </p:cNvSpPr>
          <p:nvPr>
            <p:ph type="title"/>
          </p:nvPr>
        </p:nvSpPr>
        <p:spPr>
          <a:xfrm>
            <a:off x="311700" y="32644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Massa terrestre (M</a:t>
            </a:r>
            <a:r>
              <a:rPr lang="pt-BR" sz="2000" baseline="-25000">
                <a:solidFill>
                  <a:srgbClr val="FFFFFF"/>
                </a:solidFill>
                <a:latin typeface="Comic Sans MS"/>
                <a:ea typeface="Comic Sans MS"/>
                <a:cs typeface="Comic Sans MS"/>
                <a:sym typeface="Comic Sans MS"/>
              </a:rPr>
              <a:t>⊕</a:t>
            </a:r>
            <a:r>
              <a:rPr lang="pt-BR" sz="2000">
                <a:solidFill>
                  <a:srgbClr val="FFFFFF"/>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p:txBody>
      </p:sp>
      <p:sp>
        <p:nvSpPr>
          <p:cNvPr id="82" name="Google Shape;82;p15"/>
          <p:cNvSpPr txBox="1">
            <a:spLocks noGrp="1"/>
          </p:cNvSpPr>
          <p:nvPr>
            <p:ph type="title"/>
          </p:nvPr>
        </p:nvSpPr>
        <p:spPr>
          <a:xfrm>
            <a:off x="311700" y="3709974"/>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6*10</a:t>
            </a:r>
            <a:r>
              <a:rPr lang="pt-BR" sz="2000" baseline="30000">
                <a:solidFill>
                  <a:srgbClr val="FFFFFF"/>
                </a:solidFill>
                <a:latin typeface="Comic Sans MS"/>
                <a:ea typeface="Comic Sans MS"/>
                <a:cs typeface="Comic Sans MS"/>
                <a:sym typeface="Comic Sans MS"/>
              </a:rPr>
              <a:t>24</a:t>
            </a:r>
            <a:r>
              <a:rPr lang="pt-BR" sz="2000">
                <a:solidFill>
                  <a:srgbClr val="FFFFFF"/>
                </a:solidFill>
                <a:latin typeface="Comic Sans MS"/>
                <a:ea typeface="Comic Sans MS"/>
                <a:cs typeface="Comic Sans MS"/>
                <a:sym typeface="Comic Sans MS"/>
              </a:rPr>
              <a:t> kg.</a:t>
            </a:r>
            <a:endParaRPr sz="2000">
              <a:solidFill>
                <a:srgbClr val="FFFFFF"/>
              </a:solidFill>
              <a:latin typeface="Comic Sans MS"/>
              <a:ea typeface="Comic Sans MS"/>
              <a:cs typeface="Comic Sans MS"/>
              <a:sym typeface="Comic Sans MS"/>
            </a:endParaRPr>
          </a:p>
        </p:txBody>
      </p:sp>
      <p:pic>
        <p:nvPicPr>
          <p:cNvPr id="83" name="Google Shape;83;p15"/>
          <p:cNvPicPr preferRelativeResize="0"/>
          <p:nvPr/>
        </p:nvPicPr>
        <p:blipFill>
          <a:blip r:embed="rId3">
            <a:alphaModFix/>
          </a:blip>
          <a:stretch>
            <a:fillRect/>
          </a:stretch>
        </p:blipFill>
        <p:spPr>
          <a:xfrm>
            <a:off x="4634650" y="1433500"/>
            <a:ext cx="4286250" cy="2276475"/>
          </a:xfrm>
          <a:prstGeom prst="rect">
            <a:avLst/>
          </a:prstGeom>
          <a:noFill/>
          <a:ln>
            <a:noFill/>
          </a:ln>
        </p:spPr>
      </p:pic>
      <p:pic>
        <p:nvPicPr>
          <p:cNvPr id="84" name="Google Shape;84;p15"/>
          <p:cNvPicPr preferRelativeResize="0"/>
          <p:nvPr/>
        </p:nvPicPr>
        <p:blipFill>
          <a:blip r:embed="rId4">
            <a:alphaModFix/>
          </a:blip>
          <a:stretch>
            <a:fillRect/>
          </a:stretch>
        </p:blipFill>
        <p:spPr>
          <a:xfrm>
            <a:off x="5225735" y="1118725"/>
            <a:ext cx="3104076" cy="2882899"/>
          </a:xfrm>
          <a:prstGeom prst="rect">
            <a:avLst/>
          </a:prstGeom>
          <a:noFill/>
          <a:ln>
            <a:noFill/>
          </a:ln>
        </p:spPr>
      </p:pic>
      <p:pic>
        <p:nvPicPr>
          <p:cNvPr id="85" name="Google Shape;85;p15"/>
          <p:cNvPicPr preferRelativeResize="0"/>
          <p:nvPr/>
        </p:nvPicPr>
        <p:blipFill>
          <a:blip r:embed="rId5">
            <a:alphaModFix/>
          </a:blip>
          <a:stretch>
            <a:fillRect/>
          </a:stretch>
        </p:blipFill>
        <p:spPr>
          <a:xfrm>
            <a:off x="4875670" y="1421938"/>
            <a:ext cx="3804219" cy="2276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
                                        <p:tgtEl>
                                          <p:spTgt spid="77"/>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1"/>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1"/>
                                        <p:tgtEl>
                                          <p:spTgt spid="8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3"/>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1"/>
                                        <p:tgtEl>
                                          <p:spTgt spid="79"/>
                                        </p:tgtEl>
                                      </p:cBhvr>
                                    </p:animEffect>
                                  </p:childTnLst>
                                </p:cTn>
                              </p:par>
                              <p:par>
                                <p:cTn id="23" presetID="10"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1"/>
                                        <p:tgtEl>
                                          <p:spTgt spid="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1"/>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4"/>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1"/>
                                        <p:tgtEl>
                                          <p:spTgt spid="81"/>
                                        </p:tgtEl>
                                      </p:cBhvr>
                                    </p:animEffect>
                                  </p:childTnLst>
                                </p:cTn>
                              </p:par>
                              <p:par>
                                <p:cTn id="38" presetID="10" presetClass="entr" presetSubtype="0" fill="hold" nodeType="with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1"/>
                                        <p:tgtEl>
                                          <p:spTgt spid="8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1"/>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Medidas.</a:t>
            </a:r>
            <a:endParaRPr>
              <a:solidFill>
                <a:srgbClr val="FFFFFF"/>
              </a:solidFill>
              <a:latin typeface="Comic Sans MS"/>
              <a:ea typeface="Comic Sans MS"/>
              <a:cs typeface="Comic Sans MS"/>
              <a:sym typeface="Comic Sans MS"/>
            </a:endParaRPr>
          </a:p>
        </p:txBody>
      </p:sp>
      <p:sp>
        <p:nvSpPr>
          <p:cNvPr id="91" name="Google Shape;91;p16"/>
          <p:cNvSpPr txBox="1">
            <a:spLocks noGrp="1"/>
          </p:cNvSpPr>
          <p:nvPr>
            <p:ph type="title"/>
          </p:nvPr>
        </p:nvSpPr>
        <p:spPr>
          <a:xfrm>
            <a:off x="301650" y="12832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Massa solar.</a:t>
            </a:r>
            <a:endParaRPr sz="2000">
              <a:solidFill>
                <a:srgbClr val="FFFFFF"/>
              </a:solidFill>
              <a:latin typeface="Comic Sans MS"/>
              <a:ea typeface="Comic Sans MS"/>
              <a:cs typeface="Comic Sans MS"/>
              <a:sym typeface="Comic Sans MS"/>
            </a:endParaRPr>
          </a:p>
        </p:txBody>
      </p:sp>
      <p:sp>
        <p:nvSpPr>
          <p:cNvPr id="92" name="Google Shape;92;p16"/>
          <p:cNvSpPr txBox="1">
            <a:spLocks noGrp="1"/>
          </p:cNvSpPr>
          <p:nvPr>
            <p:ph type="title"/>
          </p:nvPr>
        </p:nvSpPr>
        <p:spPr>
          <a:xfrm>
            <a:off x="311700" y="18065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333.000 </a:t>
            </a:r>
            <a:r>
              <a:rPr lang="pt-BR" sz="2000">
                <a:solidFill>
                  <a:schemeClr val="lt1"/>
                </a:solidFill>
                <a:latin typeface="Comic Sans MS"/>
                <a:ea typeface="Comic Sans MS"/>
                <a:cs typeface="Comic Sans MS"/>
                <a:sym typeface="Comic Sans MS"/>
              </a:rPr>
              <a:t>M</a:t>
            </a:r>
            <a:r>
              <a:rPr lang="pt-BR" sz="2000" baseline="-25000">
                <a:solidFill>
                  <a:schemeClr val="lt1"/>
                </a:solidFill>
                <a:latin typeface="Comic Sans MS"/>
                <a:ea typeface="Comic Sans MS"/>
                <a:cs typeface="Comic Sans MS"/>
                <a:sym typeface="Comic Sans MS"/>
              </a:rPr>
              <a:t>⊕.</a:t>
            </a:r>
            <a:r>
              <a:rPr lang="pt-BR" sz="2000">
                <a:solidFill>
                  <a:srgbClr val="FFFFFF"/>
                </a:solidFill>
                <a:latin typeface="Comic Sans MS"/>
                <a:ea typeface="Comic Sans MS"/>
                <a:cs typeface="Comic Sans MS"/>
                <a:sym typeface="Comic Sans MS"/>
              </a:rPr>
              <a:t> </a:t>
            </a:r>
            <a:endParaRPr sz="2000">
              <a:solidFill>
                <a:srgbClr val="FFFFFF"/>
              </a:solidFill>
              <a:latin typeface="Comic Sans MS"/>
              <a:ea typeface="Comic Sans MS"/>
              <a:cs typeface="Comic Sans MS"/>
              <a:sym typeface="Comic Sans MS"/>
            </a:endParaRPr>
          </a:p>
        </p:txBody>
      </p:sp>
      <p:sp>
        <p:nvSpPr>
          <p:cNvPr id="93" name="Google Shape;93;p16"/>
          <p:cNvSpPr txBox="1">
            <a:spLocks noGrp="1"/>
          </p:cNvSpPr>
          <p:nvPr>
            <p:ph type="title"/>
          </p:nvPr>
        </p:nvSpPr>
        <p:spPr>
          <a:xfrm>
            <a:off x="311700" y="2273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Massa Júpiter.</a:t>
            </a:r>
            <a:endParaRPr sz="2000">
              <a:solidFill>
                <a:srgbClr val="FFFFFF"/>
              </a:solidFill>
              <a:latin typeface="Comic Sans MS"/>
              <a:ea typeface="Comic Sans MS"/>
              <a:cs typeface="Comic Sans MS"/>
              <a:sym typeface="Comic Sans MS"/>
            </a:endParaRPr>
          </a:p>
        </p:txBody>
      </p:sp>
      <p:sp>
        <p:nvSpPr>
          <p:cNvPr id="94" name="Google Shape;94;p16"/>
          <p:cNvSpPr txBox="1">
            <a:spLocks noGrp="1"/>
          </p:cNvSpPr>
          <p:nvPr>
            <p:ph type="title"/>
          </p:nvPr>
        </p:nvSpPr>
        <p:spPr>
          <a:xfrm>
            <a:off x="311700" y="27971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318 </a:t>
            </a:r>
            <a:r>
              <a:rPr lang="pt-BR" sz="2000">
                <a:solidFill>
                  <a:schemeClr val="lt1"/>
                </a:solidFill>
                <a:latin typeface="Comic Sans MS"/>
                <a:ea typeface="Comic Sans MS"/>
                <a:cs typeface="Comic Sans MS"/>
                <a:sym typeface="Comic Sans MS"/>
              </a:rPr>
              <a:t>M</a:t>
            </a:r>
            <a:r>
              <a:rPr lang="pt-BR" sz="2000" baseline="-25000">
                <a:solidFill>
                  <a:schemeClr val="lt1"/>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p:txBody>
      </p:sp>
      <p:sp>
        <p:nvSpPr>
          <p:cNvPr id="95" name="Google Shape;95;p16"/>
          <p:cNvSpPr txBox="1">
            <a:spLocks noGrp="1"/>
          </p:cNvSpPr>
          <p:nvPr>
            <p:ph type="title"/>
          </p:nvPr>
        </p:nvSpPr>
        <p:spPr>
          <a:xfrm>
            <a:off x="311700" y="32644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Diâmetro de Júpiter.</a:t>
            </a:r>
            <a:endParaRPr sz="2000">
              <a:solidFill>
                <a:srgbClr val="FFFFFF"/>
              </a:solidFill>
              <a:latin typeface="Comic Sans MS"/>
              <a:ea typeface="Comic Sans MS"/>
              <a:cs typeface="Comic Sans MS"/>
              <a:sym typeface="Comic Sans MS"/>
            </a:endParaRPr>
          </a:p>
        </p:txBody>
      </p:sp>
      <p:sp>
        <p:nvSpPr>
          <p:cNvPr id="96" name="Google Shape;96;p16"/>
          <p:cNvSpPr txBox="1">
            <a:spLocks noGrp="1"/>
          </p:cNvSpPr>
          <p:nvPr>
            <p:ph type="title"/>
          </p:nvPr>
        </p:nvSpPr>
        <p:spPr>
          <a:xfrm>
            <a:off x="311700" y="37877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139.820 km.</a:t>
            </a:r>
            <a:endParaRPr sz="2000">
              <a:solidFill>
                <a:srgbClr val="FFFFFF"/>
              </a:solidFill>
              <a:latin typeface="Comic Sans MS"/>
              <a:ea typeface="Comic Sans MS"/>
              <a:cs typeface="Comic Sans MS"/>
              <a:sym typeface="Comic Sans MS"/>
            </a:endParaRPr>
          </a:p>
        </p:txBody>
      </p:sp>
      <p:pic>
        <p:nvPicPr>
          <p:cNvPr id="97" name="Google Shape;97;p16"/>
          <p:cNvPicPr preferRelativeResize="0"/>
          <p:nvPr/>
        </p:nvPicPr>
        <p:blipFill>
          <a:blip r:embed="rId3">
            <a:alphaModFix/>
          </a:blip>
          <a:stretch>
            <a:fillRect/>
          </a:stretch>
        </p:blipFill>
        <p:spPr>
          <a:xfrm>
            <a:off x="5099422" y="1392700"/>
            <a:ext cx="3110249" cy="2967800"/>
          </a:xfrm>
          <a:prstGeom prst="rect">
            <a:avLst/>
          </a:prstGeom>
          <a:noFill/>
          <a:ln>
            <a:noFill/>
          </a:ln>
        </p:spPr>
      </p:pic>
      <p:pic>
        <p:nvPicPr>
          <p:cNvPr id="98" name="Google Shape;98;p16"/>
          <p:cNvPicPr preferRelativeResize="0"/>
          <p:nvPr/>
        </p:nvPicPr>
        <p:blipFill>
          <a:blip r:embed="rId4">
            <a:alphaModFix/>
          </a:blip>
          <a:stretch>
            <a:fillRect/>
          </a:stretch>
        </p:blipFill>
        <p:spPr>
          <a:xfrm>
            <a:off x="5099424" y="1447461"/>
            <a:ext cx="3110250" cy="28582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
                                        <p:tgtEl>
                                          <p:spTgt spid="91"/>
                                        </p:tgtEl>
                                      </p:cBhvr>
                                    </p:animEffect>
                                  </p:childTnLst>
                                </p:cTn>
                              </p:par>
                              <p:par>
                                <p:cTn id="8" presetID="10" presetClass="entr" presetSubtype="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1"/>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1"/>
                                        <p:tgtEl>
                                          <p:spTgt spid="9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97"/>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fade">
                                      <p:cBhvr>
                                        <p:cTn id="22" dur="1"/>
                                        <p:tgtEl>
                                          <p:spTgt spid="93"/>
                                        </p:tgtEl>
                                      </p:cBhvr>
                                    </p:animEffect>
                                  </p:childTnLst>
                                </p:cTn>
                              </p:par>
                              <p:par>
                                <p:cTn id="23" presetID="10" presetClass="entr" presetSubtype="0"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fade">
                                      <p:cBhvr>
                                        <p:cTn id="25" dur="1"/>
                                        <p:tgtEl>
                                          <p:spTgt spid="9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fade">
                                      <p:cBhvr>
                                        <p:cTn id="30" dur="1"/>
                                        <p:tgtEl>
                                          <p:spTgt spid="98"/>
                                        </p:tgtEl>
                                      </p:cBhvr>
                                    </p:animEffect>
                                  </p:childTnLst>
                                </p:cTn>
                              </p:par>
                              <p:par>
                                <p:cTn id="31" presetID="10" presetClass="entr" presetSubtype="0"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fade">
                                      <p:cBhvr>
                                        <p:cTn id="33" dur="1"/>
                                        <p:tgtEl>
                                          <p:spTgt spid="95"/>
                                        </p:tgtEl>
                                      </p:cBhvr>
                                    </p:animEffect>
                                  </p:childTnLst>
                                </p:cTn>
                              </p:par>
                              <p:par>
                                <p:cTn id="34" presetID="10" presetClass="entr" presetSubtype="0" fill="hold" nodeType="with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Medidas.</a:t>
            </a:r>
            <a:endParaRPr>
              <a:solidFill>
                <a:srgbClr val="FFFFFF"/>
              </a:solidFill>
              <a:latin typeface="Comic Sans MS"/>
              <a:ea typeface="Comic Sans MS"/>
              <a:cs typeface="Comic Sans MS"/>
              <a:sym typeface="Comic Sans MS"/>
            </a:endParaRPr>
          </a:p>
        </p:txBody>
      </p:sp>
      <p:sp>
        <p:nvSpPr>
          <p:cNvPr id="104" name="Google Shape;104;p17"/>
          <p:cNvSpPr txBox="1">
            <a:spLocks noGrp="1"/>
          </p:cNvSpPr>
          <p:nvPr>
            <p:ph type="title"/>
          </p:nvPr>
        </p:nvSpPr>
        <p:spPr>
          <a:xfrm>
            <a:off x="311700" y="12832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i="1">
                <a:solidFill>
                  <a:srgbClr val="FFFFFF"/>
                </a:solidFill>
                <a:latin typeface="Comic Sans MS"/>
                <a:ea typeface="Comic Sans MS"/>
                <a:cs typeface="Comic Sans MS"/>
                <a:sym typeface="Comic Sans MS"/>
              </a:rPr>
              <a:t>Terras</a:t>
            </a:r>
            <a:r>
              <a:rPr lang="pt-BR" sz="2000">
                <a:solidFill>
                  <a:srgbClr val="FFFFFF"/>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p:txBody>
      </p:sp>
      <p:sp>
        <p:nvSpPr>
          <p:cNvPr id="105" name="Google Shape;105;p17"/>
          <p:cNvSpPr txBox="1">
            <a:spLocks noGrp="1"/>
          </p:cNvSpPr>
          <p:nvPr>
            <p:ph type="title"/>
          </p:nvPr>
        </p:nvSpPr>
        <p:spPr>
          <a:xfrm>
            <a:off x="311700" y="17303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Corpos de massa menor que 2 </a:t>
            </a:r>
            <a:r>
              <a:rPr lang="pt-BR" sz="2000">
                <a:solidFill>
                  <a:schemeClr val="lt1"/>
                </a:solidFill>
                <a:latin typeface="Comic Sans MS"/>
                <a:ea typeface="Comic Sans MS"/>
                <a:cs typeface="Comic Sans MS"/>
                <a:sym typeface="Comic Sans MS"/>
              </a:rPr>
              <a:t>M</a:t>
            </a:r>
            <a:r>
              <a:rPr lang="pt-BR" sz="2000" baseline="-25000">
                <a:solidFill>
                  <a:schemeClr val="lt1"/>
                </a:solidFill>
                <a:latin typeface="Comic Sans MS"/>
                <a:ea typeface="Comic Sans MS"/>
                <a:cs typeface="Comic Sans MS"/>
                <a:sym typeface="Comic Sans MS"/>
              </a:rPr>
              <a:t>⊕</a:t>
            </a:r>
            <a:r>
              <a:rPr lang="pt-BR" sz="2000">
                <a:solidFill>
                  <a:srgbClr val="FFFFFF"/>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p:txBody>
      </p:sp>
      <p:sp>
        <p:nvSpPr>
          <p:cNvPr id="106" name="Google Shape;106;p17"/>
          <p:cNvSpPr txBox="1">
            <a:spLocks noGrp="1"/>
          </p:cNvSpPr>
          <p:nvPr>
            <p:ph type="title"/>
          </p:nvPr>
        </p:nvSpPr>
        <p:spPr>
          <a:xfrm>
            <a:off x="311700" y="2273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i="1">
                <a:solidFill>
                  <a:srgbClr val="FFFFFF"/>
                </a:solidFill>
                <a:latin typeface="Comic Sans MS"/>
                <a:ea typeface="Comic Sans MS"/>
                <a:cs typeface="Comic Sans MS"/>
                <a:sym typeface="Comic Sans MS"/>
              </a:rPr>
              <a:t>Super terras</a:t>
            </a:r>
            <a:r>
              <a:rPr lang="pt-BR" sz="2000">
                <a:solidFill>
                  <a:srgbClr val="FFFFFF"/>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p:txBody>
      </p:sp>
      <p:sp>
        <p:nvSpPr>
          <p:cNvPr id="107" name="Google Shape;107;p17"/>
          <p:cNvSpPr txBox="1">
            <a:spLocks noGrp="1"/>
          </p:cNvSpPr>
          <p:nvPr>
            <p:ph type="title"/>
          </p:nvPr>
        </p:nvSpPr>
        <p:spPr>
          <a:xfrm>
            <a:off x="311700" y="27209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Massas de 2 a 10 M</a:t>
            </a:r>
            <a:r>
              <a:rPr lang="pt-BR" sz="2000" baseline="-25000">
                <a:solidFill>
                  <a:srgbClr val="FFFFFF"/>
                </a:solidFill>
                <a:latin typeface="Comic Sans MS"/>
                <a:ea typeface="Comic Sans MS"/>
                <a:cs typeface="Comic Sans MS"/>
                <a:sym typeface="Comic Sans MS"/>
              </a:rPr>
              <a:t>⊕</a:t>
            </a:r>
            <a:endParaRPr sz="2000" baseline="-25000">
              <a:solidFill>
                <a:srgbClr val="FFFFFF"/>
              </a:solidFill>
              <a:latin typeface="Comic Sans MS"/>
              <a:ea typeface="Comic Sans MS"/>
              <a:cs typeface="Comic Sans MS"/>
              <a:sym typeface="Comic Sans MS"/>
            </a:endParaRPr>
          </a:p>
        </p:txBody>
      </p:sp>
      <p:sp>
        <p:nvSpPr>
          <p:cNvPr id="108" name="Google Shape;108;p17"/>
          <p:cNvSpPr txBox="1">
            <a:spLocks noGrp="1"/>
          </p:cNvSpPr>
          <p:nvPr>
            <p:ph type="title"/>
          </p:nvPr>
        </p:nvSpPr>
        <p:spPr>
          <a:xfrm>
            <a:off x="311700" y="32644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i="1">
                <a:solidFill>
                  <a:srgbClr val="FFFFFF"/>
                </a:solidFill>
                <a:latin typeface="Comic Sans MS"/>
                <a:ea typeface="Comic Sans MS"/>
                <a:cs typeface="Comic Sans MS"/>
                <a:sym typeface="Comic Sans MS"/>
              </a:rPr>
              <a:t>Netunos</a:t>
            </a:r>
            <a:r>
              <a:rPr lang="pt-BR" sz="2000">
                <a:solidFill>
                  <a:srgbClr val="FFFFFF"/>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p:txBody>
      </p:sp>
      <p:sp>
        <p:nvSpPr>
          <p:cNvPr id="109" name="Google Shape;109;p17"/>
          <p:cNvSpPr txBox="1">
            <a:spLocks noGrp="1"/>
          </p:cNvSpPr>
          <p:nvPr>
            <p:ph type="title"/>
          </p:nvPr>
        </p:nvSpPr>
        <p:spPr>
          <a:xfrm>
            <a:off x="311700" y="36353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Corpos menos massivos.</a:t>
            </a:r>
            <a:endParaRPr sz="2000">
              <a:solidFill>
                <a:srgbClr val="FFFFFF"/>
              </a:solidFill>
              <a:latin typeface="Comic Sans MS"/>
              <a:ea typeface="Comic Sans MS"/>
              <a:cs typeface="Comic Sans MS"/>
              <a:sym typeface="Comic Sans MS"/>
            </a:endParaRPr>
          </a:p>
        </p:txBody>
      </p:sp>
      <p:sp>
        <p:nvSpPr>
          <p:cNvPr id="110" name="Google Shape;110;p17"/>
          <p:cNvSpPr txBox="1">
            <a:spLocks noGrp="1"/>
          </p:cNvSpPr>
          <p:nvPr>
            <p:ph type="title"/>
          </p:nvPr>
        </p:nvSpPr>
        <p:spPr>
          <a:xfrm>
            <a:off x="311700" y="40163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10 M</a:t>
            </a:r>
            <a:r>
              <a:rPr lang="pt-BR" sz="2000" baseline="-25000">
                <a:solidFill>
                  <a:schemeClr val="lt1"/>
                </a:solidFill>
                <a:latin typeface="Comic Sans MS"/>
                <a:ea typeface="Comic Sans MS"/>
                <a:cs typeface="Comic Sans MS"/>
                <a:sym typeface="Comic Sans MS"/>
              </a:rPr>
              <a:t>⊕</a:t>
            </a:r>
            <a:r>
              <a:rPr lang="pt-BR" sz="2000">
                <a:solidFill>
                  <a:schemeClr val="lt1"/>
                </a:solidFill>
                <a:latin typeface="Comic Sans MS"/>
                <a:ea typeface="Comic Sans MS"/>
                <a:cs typeface="Comic Sans MS"/>
                <a:sym typeface="Comic Sans MS"/>
              </a:rPr>
              <a:t> até </a:t>
            </a:r>
            <a:r>
              <a:rPr lang="pt-BR" sz="2000">
                <a:solidFill>
                  <a:srgbClr val="FFFFFF"/>
                </a:solidFill>
                <a:latin typeface="Comic Sans MS"/>
                <a:ea typeface="Comic Sans MS"/>
                <a:cs typeface="Comic Sans MS"/>
                <a:sym typeface="Comic Sans MS"/>
              </a:rPr>
              <a:t>0,1 massa de Júpiter.</a:t>
            </a:r>
            <a:endParaRPr sz="2000">
              <a:solidFill>
                <a:srgbClr val="FFFFFF"/>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1"/>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1"/>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1"/>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1"/>
                                        <p:tgtEl>
                                          <p:spTgt spid="10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1"/>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a:solidFill>
                  <a:srgbClr val="FFFFFF"/>
                </a:solidFill>
                <a:latin typeface="Comic Sans MS"/>
                <a:ea typeface="Comic Sans MS"/>
                <a:cs typeface="Comic Sans MS"/>
                <a:sym typeface="Comic Sans MS"/>
              </a:rPr>
              <a:t>Medidas.</a:t>
            </a:r>
            <a:endParaRPr>
              <a:solidFill>
                <a:srgbClr val="FFFFFF"/>
              </a:solidFill>
              <a:latin typeface="Comic Sans MS"/>
              <a:ea typeface="Comic Sans MS"/>
              <a:cs typeface="Comic Sans MS"/>
              <a:sym typeface="Comic Sans MS"/>
            </a:endParaRPr>
          </a:p>
        </p:txBody>
      </p:sp>
      <p:sp>
        <p:nvSpPr>
          <p:cNvPr id="116" name="Google Shape;116;p18"/>
          <p:cNvSpPr txBox="1">
            <a:spLocks noGrp="1"/>
          </p:cNvSpPr>
          <p:nvPr>
            <p:ph type="title"/>
          </p:nvPr>
        </p:nvSpPr>
        <p:spPr>
          <a:xfrm>
            <a:off x="311700" y="12832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i="1">
                <a:solidFill>
                  <a:srgbClr val="FFFFFF"/>
                </a:solidFill>
                <a:latin typeface="Comic Sans MS"/>
                <a:ea typeface="Comic Sans MS"/>
                <a:cs typeface="Comic Sans MS"/>
                <a:sym typeface="Comic Sans MS"/>
              </a:rPr>
              <a:t>Jupiters</a:t>
            </a:r>
            <a:r>
              <a:rPr lang="pt-BR" sz="2000">
                <a:solidFill>
                  <a:srgbClr val="FFFFFF"/>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p:txBody>
      </p:sp>
      <p:sp>
        <p:nvSpPr>
          <p:cNvPr id="117" name="Google Shape;117;p18"/>
          <p:cNvSpPr txBox="1">
            <a:spLocks noGrp="1"/>
          </p:cNvSpPr>
          <p:nvPr>
            <p:ph type="title"/>
          </p:nvPr>
        </p:nvSpPr>
        <p:spPr>
          <a:xfrm>
            <a:off x="311700" y="17303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Corpos massivos.</a:t>
            </a:r>
            <a:endParaRPr sz="2000">
              <a:solidFill>
                <a:srgbClr val="FFFFFF"/>
              </a:solidFill>
              <a:latin typeface="Comic Sans MS"/>
              <a:ea typeface="Comic Sans MS"/>
              <a:cs typeface="Comic Sans MS"/>
              <a:sym typeface="Comic Sans MS"/>
            </a:endParaRPr>
          </a:p>
        </p:txBody>
      </p:sp>
      <p:sp>
        <p:nvSpPr>
          <p:cNvPr id="118" name="Google Shape;118;p18"/>
          <p:cNvSpPr txBox="1">
            <a:spLocks noGrp="1"/>
          </p:cNvSpPr>
          <p:nvPr>
            <p:ph type="title"/>
          </p:nvPr>
        </p:nvSpPr>
        <p:spPr>
          <a:xfrm>
            <a:off x="311700" y="21113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0,1 até 12 massas de Júpiter</a:t>
            </a:r>
            <a:endParaRPr sz="2000">
              <a:solidFill>
                <a:srgbClr val="FFFFFF"/>
              </a:solidFill>
              <a:latin typeface="Comic Sans MS"/>
              <a:ea typeface="Comic Sans MS"/>
              <a:cs typeface="Comic Sans MS"/>
              <a:sym typeface="Comic Sans MS"/>
            </a:endParaRPr>
          </a:p>
        </p:txBody>
      </p:sp>
      <p:sp>
        <p:nvSpPr>
          <p:cNvPr id="119" name="Google Shape;119;p18"/>
          <p:cNvSpPr txBox="1">
            <a:spLocks noGrp="1"/>
          </p:cNvSpPr>
          <p:nvPr>
            <p:ph type="title"/>
          </p:nvPr>
        </p:nvSpPr>
        <p:spPr>
          <a:xfrm>
            <a:off x="311700" y="2654825"/>
            <a:ext cx="8520600" cy="57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Comic Sans MS"/>
              <a:buChar char="❖"/>
            </a:pPr>
            <a:r>
              <a:rPr lang="pt-BR" sz="2000" i="1">
                <a:solidFill>
                  <a:srgbClr val="FFFFFF"/>
                </a:solidFill>
                <a:latin typeface="Comic Sans MS"/>
                <a:ea typeface="Comic Sans MS"/>
                <a:cs typeface="Comic Sans MS"/>
                <a:sym typeface="Comic Sans MS"/>
              </a:rPr>
              <a:t>Anãs marrons</a:t>
            </a:r>
            <a:r>
              <a:rPr lang="pt-BR" sz="2000">
                <a:solidFill>
                  <a:srgbClr val="FFFFFF"/>
                </a:solidFill>
                <a:latin typeface="Comic Sans MS"/>
                <a:ea typeface="Comic Sans MS"/>
                <a:cs typeface="Comic Sans MS"/>
                <a:sym typeface="Comic Sans MS"/>
              </a:rPr>
              <a:t>.</a:t>
            </a:r>
            <a:endParaRPr sz="2000">
              <a:solidFill>
                <a:srgbClr val="FFFFFF"/>
              </a:solidFill>
              <a:latin typeface="Comic Sans MS"/>
              <a:ea typeface="Comic Sans MS"/>
              <a:cs typeface="Comic Sans MS"/>
              <a:sym typeface="Comic Sans MS"/>
            </a:endParaRPr>
          </a:p>
        </p:txBody>
      </p:sp>
      <p:sp>
        <p:nvSpPr>
          <p:cNvPr id="120" name="Google Shape;120;p18"/>
          <p:cNvSpPr txBox="1">
            <a:spLocks noGrp="1"/>
          </p:cNvSpPr>
          <p:nvPr>
            <p:ph type="title"/>
          </p:nvPr>
        </p:nvSpPr>
        <p:spPr>
          <a:xfrm>
            <a:off x="311700" y="31019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Corpos muito massivos.</a:t>
            </a:r>
            <a:endParaRPr sz="2000">
              <a:solidFill>
                <a:srgbClr val="FFFFFF"/>
              </a:solidFill>
              <a:latin typeface="Comic Sans MS"/>
              <a:ea typeface="Comic Sans MS"/>
              <a:cs typeface="Comic Sans MS"/>
              <a:sym typeface="Comic Sans MS"/>
            </a:endParaRPr>
          </a:p>
        </p:txBody>
      </p:sp>
      <p:sp>
        <p:nvSpPr>
          <p:cNvPr id="121" name="Google Shape;121;p18"/>
          <p:cNvSpPr txBox="1">
            <a:spLocks noGrp="1"/>
          </p:cNvSpPr>
          <p:nvPr>
            <p:ph type="title"/>
          </p:nvPr>
        </p:nvSpPr>
        <p:spPr>
          <a:xfrm>
            <a:off x="311700" y="34829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De 12 até 80 massas de Júpiter.</a:t>
            </a:r>
            <a:endParaRPr sz="2000">
              <a:solidFill>
                <a:srgbClr val="FFFFFF"/>
              </a:solidFill>
              <a:latin typeface="Comic Sans MS"/>
              <a:ea typeface="Comic Sans MS"/>
              <a:cs typeface="Comic Sans MS"/>
              <a:sym typeface="Comic Sans MS"/>
            </a:endParaRPr>
          </a:p>
        </p:txBody>
      </p:sp>
      <p:sp>
        <p:nvSpPr>
          <p:cNvPr id="122" name="Google Shape;122;p18"/>
          <p:cNvSpPr txBox="1">
            <a:spLocks noGrp="1"/>
          </p:cNvSpPr>
          <p:nvPr>
            <p:ph type="title"/>
          </p:nvPr>
        </p:nvSpPr>
        <p:spPr>
          <a:xfrm>
            <a:off x="311700" y="3863999"/>
            <a:ext cx="8520600" cy="572700"/>
          </a:xfrm>
          <a:prstGeom prst="rect">
            <a:avLst/>
          </a:prstGeom>
        </p:spPr>
        <p:txBody>
          <a:bodyPr spcFirstLastPara="1" wrap="square" lIns="91425" tIns="91425" rIns="91425" bIns="91425" anchor="t" anchorCtr="0">
            <a:noAutofit/>
          </a:bodyPr>
          <a:lstStyle/>
          <a:p>
            <a:pPr marL="914400" lvl="1" indent="-355600" algn="l" rtl="0">
              <a:spcBef>
                <a:spcPts val="0"/>
              </a:spcBef>
              <a:spcAft>
                <a:spcPts val="0"/>
              </a:spcAft>
              <a:buClr>
                <a:srgbClr val="FFFFFF"/>
              </a:buClr>
              <a:buSzPts val="2000"/>
              <a:buFont typeface="Comic Sans MS"/>
              <a:buChar char="➢"/>
            </a:pPr>
            <a:r>
              <a:rPr lang="pt-BR" sz="2000">
                <a:solidFill>
                  <a:srgbClr val="FFFFFF"/>
                </a:solidFill>
                <a:latin typeface="Comic Sans MS"/>
                <a:ea typeface="Comic Sans MS"/>
                <a:cs typeface="Comic Sans MS"/>
                <a:sym typeface="Comic Sans MS"/>
              </a:rPr>
              <a:t>“Estrelas falhas”.</a:t>
            </a:r>
            <a:endParaRPr sz="2000">
              <a:solidFill>
                <a:srgbClr val="FFFFFF"/>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1"/>
                                        <p:tgtEl>
                                          <p:spTgt spid="1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1"/>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fade">
                                      <p:cBhvr>
                                        <p:cTn id="22" dur="1"/>
                                        <p:tgtEl>
                                          <p:spTgt spid="1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fade">
                                      <p:cBhvr>
                                        <p:cTn id="27" dur="1"/>
                                        <p:tgtEl>
                                          <p:spTgt spid="1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
                                        </p:tgtEl>
                                        <p:attrNameLst>
                                          <p:attrName>style.visibility</p:attrName>
                                        </p:attrNameLst>
                                      </p:cBhvr>
                                      <p:to>
                                        <p:strVal val="visible"/>
                                      </p:to>
                                    </p:set>
                                    <p:animEffect transition="in" filter="fade">
                                      <p:cBhvr>
                                        <p:cTn id="32" dur="1"/>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9"/>
          <p:cNvPicPr preferRelativeResize="0"/>
          <p:nvPr/>
        </p:nvPicPr>
        <p:blipFill rotWithShape="1">
          <a:blip r:embed="rId3">
            <a:alphaModFix/>
          </a:blip>
          <a:srcRect l="11660" t="14082" r="59028" b="14289"/>
          <a:stretch/>
        </p:blipFill>
        <p:spPr>
          <a:xfrm>
            <a:off x="2679038" y="-30137"/>
            <a:ext cx="3785923" cy="5203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0"/>
          <p:cNvPicPr preferRelativeResize="0"/>
          <p:nvPr/>
        </p:nvPicPr>
        <p:blipFill rotWithShape="1">
          <a:blip r:embed="rId3">
            <a:alphaModFix/>
          </a:blip>
          <a:srcRect t="14413" b="60939"/>
          <a:stretch/>
        </p:blipFill>
        <p:spPr>
          <a:xfrm>
            <a:off x="8688" y="703201"/>
            <a:ext cx="9126624" cy="1263775"/>
          </a:xfrm>
          <a:prstGeom prst="rect">
            <a:avLst/>
          </a:prstGeom>
          <a:noFill/>
          <a:ln>
            <a:noFill/>
          </a:ln>
        </p:spPr>
      </p:pic>
      <p:pic>
        <p:nvPicPr>
          <p:cNvPr id="133" name="Google Shape;133;p20"/>
          <p:cNvPicPr preferRelativeResize="0"/>
          <p:nvPr/>
        </p:nvPicPr>
        <p:blipFill rotWithShape="1">
          <a:blip r:embed="rId3">
            <a:alphaModFix/>
          </a:blip>
          <a:srcRect t="38635" b="36717"/>
          <a:stretch/>
        </p:blipFill>
        <p:spPr>
          <a:xfrm>
            <a:off x="8688" y="2107626"/>
            <a:ext cx="9126624" cy="1263775"/>
          </a:xfrm>
          <a:prstGeom prst="rect">
            <a:avLst/>
          </a:prstGeom>
          <a:noFill/>
          <a:ln>
            <a:noFill/>
          </a:ln>
        </p:spPr>
      </p:pic>
      <p:pic>
        <p:nvPicPr>
          <p:cNvPr id="134" name="Google Shape;134;p20"/>
          <p:cNvPicPr preferRelativeResize="0"/>
          <p:nvPr/>
        </p:nvPicPr>
        <p:blipFill rotWithShape="1">
          <a:blip r:embed="rId3">
            <a:alphaModFix/>
          </a:blip>
          <a:srcRect t="61369" b="11985"/>
          <a:stretch/>
        </p:blipFill>
        <p:spPr>
          <a:xfrm>
            <a:off x="8688" y="3530276"/>
            <a:ext cx="9126624" cy="1366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fade">
                                      <p:cBhvr>
                                        <p:cTn id="12" dur="1"/>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1"/>
          <p:cNvPicPr preferRelativeResize="0"/>
          <p:nvPr/>
        </p:nvPicPr>
        <p:blipFill rotWithShape="1">
          <a:blip r:embed="rId3">
            <a:alphaModFix/>
          </a:blip>
          <a:srcRect l="11482" t="10044" r="44975" b="17533"/>
          <a:stretch/>
        </p:blipFill>
        <p:spPr>
          <a:xfrm>
            <a:off x="1823232" y="-2"/>
            <a:ext cx="5497531"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360</Words>
  <Application>Microsoft Office PowerPoint</Application>
  <PresentationFormat>Apresentação na tela (16:9)</PresentationFormat>
  <Paragraphs>97</Paragraphs>
  <Slides>25</Slides>
  <Notes>25</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25</vt:i4>
      </vt:variant>
    </vt:vector>
  </HeadingPairs>
  <TitlesOfParts>
    <vt:vector size="29" baseType="lpstr">
      <vt:lpstr>Arial</vt:lpstr>
      <vt:lpstr>Lato</vt:lpstr>
      <vt:lpstr>Comic Sans MS</vt:lpstr>
      <vt:lpstr>Simple Light</vt:lpstr>
      <vt:lpstr>Nossos primos muito muito distantes.</vt:lpstr>
      <vt:lpstr>Como são formados os planetas.</vt:lpstr>
      <vt:lpstr>Medidas.</vt:lpstr>
      <vt:lpstr>Medidas.</vt:lpstr>
      <vt:lpstr>Medidas.</vt:lpstr>
      <vt:lpstr>Medidas.</vt:lpstr>
      <vt:lpstr>Apresentação do PowerPoint</vt:lpstr>
      <vt:lpstr>Apresentação do PowerPoint</vt:lpstr>
      <vt:lpstr>Apresentação do PowerPoint</vt:lpstr>
      <vt:lpstr>Método do trânsito.</vt:lpstr>
      <vt:lpstr>Método do trânsito.</vt:lpstr>
      <vt:lpstr>Método do trânsito.</vt:lpstr>
      <vt:lpstr>Apresentação do PowerPoint</vt:lpstr>
      <vt:lpstr>2M1207b.</vt:lpstr>
      <vt:lpstr>Kepler-16b.</vt:lpstr>
      <vt:lpstr>Apresentação do PowerPoint</vt:lpstr>
      <vt:lpstr>Kepler-1625b.</vt:lpstr>
      <vt:lpstr>Apresentação do PowerPoint</vt:lpstr>
      <vt:lpstr>Kepler-452b.</vt:lpstr>
      <vt:lpstr>HD 189733b</vt:lpstr>
      <vt:lpstr>HD 189733b</vt:lpstr>
      <vt:lpstr>0,0149 massas de Júpiter. </vt:lpstr>
      <vt:lpstr>Apresentação do PowerPoint</vt:lpstr>
      <vt:lpstr>Para saber mais</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Nossos primos muito muito distantes.</dc:title>
  <dc:creator>cda</dc:creator>
  <cp:lastModifiedBy>Observatório</cp:lastModifiedBy>
  <cp:revision>1</cp:revision>
  <dcterms:modified xsi:type="dcterms:W3CDTF">2019-06-16T00:40:45Z</dcterms:modified>
</cp:coreProperties>
</file>